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7" r:id="rId4"/>
    <p:sldId id="258" r:id="rId5"/>
    <p:sldId id="259" r:id="rId6"/>
    <p:sldId id="260" r:id="rId7"/>
    <p:sldId id="261" r:id="rId8"/>
    <p:sldId id="262" r:id="rId9"/>
    <p:sldId id="263" r:id="rId10"/>
    <p:sldId id="265" r:id="rId11"/>
    <p:sldId id="264"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E788"/>
    <a:srgbClr val="FFFF66"/>
    <a:srgbClr val="FFFF25"/>
    <a:srgbClr val="700025"/>
    <a:srgbClr val="FFFFCC"/>
    <a:srgbClr val="FFFA2D"/>
    <a:srgbClr val="D5D000"/>
    <a:srgbClr val="E3DE00"/>
    <a:srgbClr val="75BD15"/>
    <a:srgbClr val="D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914"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28.2.2017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564904"/>
            <a:ext cx="7772400" cy="1470025"/>
          </a:xfrm>
        </p:spPr>
        <p:txBody>
          <a:bodyPr>
            <a:normAutofit/>
          </a:bodyPr>
          <a:lstStyle/>
          <a:p>
            <a:r>
              <a:rPr lang="tr-TR" sz="4000" b="1" dirty="0" smtClean="0"/>
              <a:t>KENDİNİ SEV</a:t>
            </a:r>
            <a:r>
              <a:rPr lang="tr-TR" sz="4000" dirty="0" smtClean="0"/>
              <a:t/>
            </a:r>
            <a:br>
              <a:rPr lang="tr-TR" sz="4000" dirty="0" smtClean="0"/>
            </a:br>
            <a:endParaRPr lang="tr-TR" sz="4000" dirty="0"/>
          </a:p>
        </p:txBody>
      </p:sp>
    </p:spTree>
    <p:extLst>
      <p:ext uri="{BB962C8B-B14F-4D97-AF65-F5344CB8AC3E}">
        <p14:creationId xmlns:p14="http://schemas.microsoft.com/office/powerpoint/2010/main" xmlns="" val="249144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788">
            <a:alpha val="40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692696"/>
            <a:ext cx="8229600" cy="5145435"/>
          </a:xfrm>
        </p:spPr>
        <p:txBody>
          <a:bodyPr/>
          <a:lstStyle/>
          <a:p>
            <a:pPr>
              <a:buNone/>
            </a:pPr>
            <a:r>
              <a:rPr lang="tr-TR" sz="2800" dirty="0" smtClean="0"/>
              <a:t>“Hala isteyen var mı</a:t>
            </a:r>
          </a:p>
          <a:p>
            <a:pPr>
              <a:buNone/>
            </a:pPr>
            <a:r>
              <a:rPr lang="tr-TR" sz="2800" dirty="0" smtClean="0"/>
              <a:t> </a:t>
            </a:r>
          </a:p>
          <a:p>
            <a:pPr>
              <a:buNone/>
            </a:pPr>
            <a:r>
              <a:rPr lang="tr-TR" sz="2800" dirty="0" smtClean="0"/>
              <a:t>diye sordu.Salonda eller tekrar havaya kalktı.</a:t>
            </a:r>
          </a:p>
          <a:p>
            <a:pPr>
              <a:buNone/>
            </a:pPr>
            <a:endParaRPr lang="tr-TR" sz="2800" dirty="0" smtClean="0"/>
          </a:p>
          <a:p>
            <a:pPr>
              <a:buNone/>
            </a:pPr>
            <a:r>
              <a:rPr lang="tr-TR" sz="2800" dirty="0" smtClean="0"/>
              <a:t>“Arkadaşlar,sanırım hepiniz çok önemli bir ders öğrendiniz.Paraya ne yaparsam yapayım siz hala onu istemeye devam ettiniz,çünkü biliyordunuz ki bu banknot değerinden bir şey kaybetmedi .Hala yüz dolar değerinde bir banknot!”</a:t>
            </a:r>
          </a:p>
          <a:p>
            <a:pPr>
              <a:buNone/>
            </a:pPr>
            <a:endParaRPr lang="tr-TR" dirty="0" smtClean="0"/>
          </a:p>
          <a:p>
            <a:endParaRPr lang="tr-TR" dirty="0"/>
          </a:p>
        </p:txBody>
      </p:sp>
      <p:pic>
        <p:nvPicPr>
          <p:cNvPr id="2050" name="Picture 2" descr="C:\Users\mervelif\AppData\Local\Microsoft\Windows\Temporary Internet Files\Content.IE5\M6NUCQT0\MC900434859[1].png"/>
          <p:cNvPicPr>
            <a:picLocks noChangeAspect="1" noChangeArrowheads="1"/>
          </p:cNvPicPr>
          <p:nvPr/>
        </p:nvPicPr>
        <p:blipFill>
          <a:blip r:embed="rId2" cstate="print"/>
          <a:srcRect/>
          <a:stretch>
            <a:fillRect/>
          </a:stretch>
        </p:blipFill>
        <p:spPr bwMode="auto">
          <a:xfrm>
            <a:off x="3347864" y="548680"/>
            <a:ext cx="1185732" cy="936104"/>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2600"/>
                            </p:stCondLst>
                            <p:childTnLst>
                              <p:par>
                                <p:cTn id="11" presetID="6" presetClass="emph" presetSubtype="0" fill="hold" nodeType="afterEffect">
                                  <p:stCondLst>
                                    <p:cond delay="0"/>
                                  </p:stCondLst>
                                  <p:childTnLst>
                                    <p:animScale>
                                      <p:cBhvr>
                                        <p:cTn id="12" dur="1000" fill="hold"/>
                                        <p:tgtEl>
                                          <p:spTgt spid="2050"/>
                                        </p:tgtEl>
                                      </p:cBhvr>
                                      <p:by x="150000" y="150000"/>
                                    </p:animScale>
                                  </p:childTnLst>
                                </p:cTn>
                              </p:par>
                            </p:childTnLst>
                          </p:cTn>
                        </p:par>
                        <p:par>
                          <p:cTn id="13" fill="hold">
                            <p:stCondLst>
                              <p:cond delay="3600"/>
                            </p:stCondLst>
                            <p:childTnLst>
                              <p:par>
                                <p:cTn id="14" presetID="40" presetClass="entr" presetSubtype="0" fill="hold" nodeType="after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8600"/>
                            </p:stCondLst>
                            <p:childTnLst>
                              <p:par>
                                <p:cTn id="20" presetID="40" presetClass="entr" presetSubtype="0" fill="hold" nodeType="after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788">
            <a:alpha val="46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92696"/>
            <a:ext cx="8229600" cy="5217443"/>
          </a:xfrm>
        </p:spPr>
        <p:txBody>
          <a:bodyPr>
            <a:normAutofit/>
          </a:bodyPr>
          <a:lstStyle/>
          <a:p>
            <a:pPr>
              <a:buNone/>
            </a:pPr>
            <a:r>
              <a:rPr lang="tr-TR" sz="2800" dirty="0" smtClean="0"/>
              <a:t>       İşte hayatımızda bunun gibi çok defa verdiğimiz kararlar yüzünden ya da karşı karşıya geldiğimiz durumlar yüzünden yere düşeriz,çiğneniriz,üstümüz başımız kirlenir,çamur oluruz.Ama başımıza gelenler ya da gelecekler ne olursa olsun  değerimizi asla kaybetmeyiz .Kirli ya da temiz buruşuk ya da ütülü olalım fark etmez.</a:t>
            </a:r>
          </a:p>
          <a:p>
            <a:pPr algn="ctr">
              <a:buNone/>
            </a:pPr>
            <a:endParaRPr lang="tr-TR" dirty="0" smtClean="0"/>
          </a:p>
          <a:p>
            <a:pPr algn="ctr">
              <a:buNone/>
            </a:pPr>
            <a:r>
              <a:rPr lang="tr-TR" dirty="0" smtClean="0"/>
              <a:t>Her şart altında bizler hala </a:t>
            </a:r>
          </a:p>
          <a:p>
            <a:pPr algn="ctr">
              <a:buNone/>
            </a:pPr>
            <a:r>
              <a:rPr lang="tr-TR" dirty="0" smtClean="0"/>
              <a:t>  </a:t>
            </a:r>
            <a:r>
              <a:rPr lang="tr-TR" sz="4000" dirty="0" smtClean="0">
                <a:solidFill>
                  <a:srgbClr val="C00000"/>
                </a:solidFill>
              </a:rPr>
              <a:t>paha biçilmeziz,kendimizi sevmeliyiz!</a:t>
            </a:r>
          </a:p>
          <a:p>
            <a:pPr algn="ct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Clr clrSpc="rgb" dir="cw">
                                      <p:cBhvr override="childStyle">
                                        <p:cTn id="25" dur="100" fill="hold"/>
                                        <p:tgtEl>
                                          <p:spTgt spid="3">
                                            <p:txEl>
                                              <p:pRg st="3" end="3"/>
                                            </p:txEl>
                                          </p:spTgt>
                                        </p:tgtEl>
                                        <p:attrNameLst>
                                          <p:attrName>style.color</p:attrName>
                                        </p:attrNameLst>
                                      </p:cBhvr>
                                      <p:to>
                                        <a:schemeClr val="accent2"/>
                                      </p:to>
                                    </p:animClr>
                                    <p:animClr clrSpc="rgb" dir="cw">
                                      <p:cBhvr>
                                        <p:cTn id="26" dur="100" fill="hold"/>
                                        <p:tgtEl>
                                          <p:spTgt spid="3">
                                            <p:txEl>
                                              <p:pRg st="3" end="3"/>
                                            </p:txEl>
                                          </p:spTgt>
                                        </p:tgtEl>
                                        <p:attrNameLst>
                                          <p:attrName>fillcolor</p:attrName>
                                        </p:attrNameLst>
                                      </p:cBhvr>
                                      <p:to>
                                        <a:schemeClr val="accent2"/>
                                      </p:to>
                                    </p:animClr>
                                    <p:set>
                                      <p:cBhvr>
                                        <p:cTn id="27" dur="100" fill="hold"/>
                                        <p:tgtEl>
                                          <p:spTgt spid="3">
                                            <p:txEl>
                                              <p:pRg st="3" end="3"/>
                                            </p:txEl>
                                          </p:spTgt>
                                        </p:tgtEl>
                                        <p:attrNameLst>
                                          <p:attrName>fill.type</p:attrName>
                                        </p:attrNameLst>
                                      </p:cBhvr>
                                      <p:to>
                                        <p:strVal val="solid"/>
                                      </p:to>
                                    </p:set>
                                    <p:set>
                                      <p:cBhvr>
                                        <p:cTn id="28" dur="100" fill="hold"/>
                                        <p:tgtEl>
                                          <p:spTgt spid="3">
                                            <p:txEl>
                                              <p:pRg st="3" end="3"/>
                                            </p:txEl>
                                          </p:spTgt>
                                        </p:tgtEl>
                                        <p:attrNameLst>
                                          <p:attrName>fill.on</p:attrName>
                                        </p:attrNameLst>
                                      </p:cBhvr>
                                      <p:to>
                                        <p:strVal val="true"/>
                                      </p:to>
                                    </p:set>
                                    <p:animRot by="120000">
                                      <p:cBhvr>
                                        <p:cTn id="29" dur="100" fill="hold">
                                          <p:stCondLst>
                                            <p:cond delay="0"/>
                                          </p:stCondLst>
                                        </p:cTn>
                                        <p:tgtEl>
                                          <p:spTgt spid="3">
                                            <p:txEl>
                                              <p:pRg st="3" end="3"/>
                                            </p:txEl>
                                          </p:spTgt>
                                        </p:tgtEl>
                                        <p:attrNameLst>
                                          <p:attrName>r</p:attrName>
                                        </p:attrNameLst>
                                      </p:cBhvr>
                                    </p:animRot>
                                    <p:animRot by="-240000">
                                      <p:cBhvr>
                                        <p:cTn id="30" dur="200" fill="hold">
                                          <p:stCondLst>
                                            <p:cond delay="200"/>
                                          </p:stCondLst>
                                        </p:cTn>
                                        <p:tgtEl>
                                          <p:spTgt spid="3">
                                            <p:txEl>
                                              <p:pRg st="3" end="3"/>
                                            </p:txEl>
                                          </p:spTgt>
                                        </p:tgtEl>
                                        <p:attrNameLst>
                                          <p:attrName>r</p:attrName>
                                        </p:attrNameLst>
                                      </p:cBhvr>
                                    </p:animRot>
                                    <p:animRot by="240000">
                                      <p:cBhvr>
                                        <p:cTn id="31" dur="200" fill="hold">
                                          <p:stCondLst>
                                            <p:cond delay="400"/>
                                          </p:stCondLst>
                                        </p:cTn>
                                        <p:tgtEl>
                                          <p:spTgt spid="3">
                                            <p:txEl>
                                              <p:pRg st="3" end="3"/>
                                            </p:txEl>
                                          </p:spTgt>
                                        </p:tgtEl>
                                        <p:attrNameLst>
                                          <p:attrName>r</p:attrName>
                                        </p:attrNameLst>
                                      </p:cBhvr>
                                    </p:animRot>
                                    <p:animRot by="-240000">
                                      <p:cBhvr>
                                        <p:cTn id="32" dur="200" fill="hold">
                                          <p:stCondLst>
                                            <p:cond delay="600"/>
                                          </p:stCondLst>
                                        </p:cTn>
                                        <p:tgtEl>
                                          <p:spTgt spid="3">
                                            <p:txEl>
                                              <p:pRg st="3" end="3"/>
                                            </p:txEl>
                                          </p:spTgt>
                                        </p:tgtEl>
                                        <p:attrNameLst>
                                          <p:attrName>r</p:attrName>
                                        </p:attrNameLst>
                                      </p:cBhvr>
                                    </p:animRot>
                                    <p:animRot by="120000">
                                      <p:cBhvr>
                                        <p:cTn id="33"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60648"/>
            <a:ext cx="7772400" cy="1080120"/>
          </a:xfrm>
          <a:solidFill>
            <a:srgbClr val="F4E788">
              <a:alpha val="48000"/>
            </a:srgbClr>
          </a:solidFill>
          <a:ln w="25400" cap="rnd">
            <a:solidFill>
              <a:srgbClr val="700025"/>
            </a:solidFill>
          </a:ln>
        </p:spPr>
        <p:txBody>
          <a:bodyPr>
            <a:noAutofit/>
          </a:bodyPr>
          <a:lstStyle/>
          <a:p>
            <a:r>
              <a:rPr lang="tr-TR" sz="3600" dirty="0" smtClean="0">
                <a:blipFill>
                  <a:blip r:embed="rId2"/>
                  <a:tile tx="0" ty="0" sx="100000" sy="100000" flip="none" algn="tl"/>
                </a:blipFill>
                <a:effectLst>
                  <a:outerShdw blurRad="63500" algn="l" rotWithShape="0">
                    <a:srgbClr val="C00000"/>
                  </a:outerShdw>
                </a:effectLst>
              </a:rPr>
              <a:t>KENDİMİZİ SEVİP BAŞARILI OLMAK İÇİN </a:t>
            </a:r>
            <a:r>
              <a:rPr lang="tr-TR" sz="3600" dirty="0" smtClean="0">
                <a:solidFill>
                  <a:srgbClr val="FFFF25"/>
                </a:solidFill>
                <a:effectLst>
                  <a:outerShdw blurRad="50800" dist="38100" algn="l" rotWithShape="0">
                    <a:prstClr val="black">
                      <a:alpha val="93000"/>
                    </a:prstClr>
                  </a:outerShdw>
                </a:effectLst>
              </a:rPr>
              <a:t>ALTIN KURALLAR</a:t>
            </a:r>
            <a:endParaRPr lang="tr-TR" sz="3600" dirty="0">
              <a:solidFill>
                <a:srgbClr val="FFFF25"/>
              </a:solidFill>
              <a:effectLst>
                <a:outerShdw blurRad="50800" dist="38100" algn="l" rotWithShape="0">
                  <a:prstClr val="black">
                    <a:alpha val="93000"/>
                  </a:prstClr>
                </a:outerShdw>
              </a:effectLst>
            </a:endParaRPr>
          </a:p>
        </p:txBody>
      </p:sp>
      <p:sp>
        <p:nvSpPr>
          <p:cNvPr id="3" name="2 Alt Başlık"/>
          <p:cNvSpPr>
            <a:spLocks noGrp="1"/>
          </p:cNvSpPr>
          <p:nvPr>
            <p:ph type="subTitle" idx="1"/>
          </p:nvPr>
        </p:nvSpPr>
        <p:spPr>
          <a:xfrm>
            <a:off x="4860032" y="1268760"/>
            <a:ext cx="3960440" cy="4968552"/>
          </a:xfrm>
        </p:spPr>
        <p:txBody>
          <a:bodyPr>
            <a:normAutofit/>
          </a:bodyPr>
          <a:lstStyle/>
          <a:p>
            <a:pPr algn="l"/>
            <a:endParaRPr lang="tr-TR" sz="2000" dirty="0" smtClean="0">
              <a:solidFill>
                <a:schemeClr val="tx1"/>
              </a:solidFill>
            </a:endParaRPr>
          </a:p>
          <a:p>
            <a:pPr algn="l"/>
            <a:r>
              <a:rPr lang="tr-TR" sz="2800" dirty="0" smtClean="0">
                <a:solidFill>
                  <a:schemeClr val="tx1"/>
                </a:solidFill>
              </a:rPr>
              <a:t>İnsanlar her zaman sizin zeki,tatlı,komik,başarılı olduğunuzu söyleyebilirler,ancak  siz buna gerçekten inanmıyor kendinizi gerçekten sevmiyorsanız söylenenler hiçbir anlam ifade etmez.</a:t>
            </a:r>
          </a:p>
          <a:p>
            <a:pPr algn="l"/>
            <a:endParaRPr lang="tr-TR" sz="2000" dirty="0" smtClean="0">
              <a:solidFill>
                <a:schemeClr val="tx1"/>
              </a:solidFill>
            </a:endParaRPr>
          </a:p>
          <a:p>
            <a:pPr algn="l"/>
            <a:r>
              <a:rPr lang="tr-TR" sz="2000" dirty="0" smtClean="0">
                <a:solidFill>
                  <a:schemeClr val="tx1"/>
                </a:solidFill>
              </a:rPr>
              <a:t>.</a:t>
            </a:r>
          </a:p>
        </p:txBody>
      </p:sp>
      <p:pic>
        <p:nvPicPr>
          <p:cNvPr id="1026" name="Picture 2" descr="C:\Users\mervelif\Desktop\1s.jpg"/>
          <p:cNvPicPr>
            <a:picLocks noChangeAspect="1" noChangeArrowheads="1"/>
          </p:cNvPicPr>
          <p:nvPr/>
        </p:nvPicPr>
        <p:blipFill>
          <a:blip r:embed="rId3" cstate="print"/>
          <a:srcRect/>
          <a:stretch>
            <a:fillRect/>
          </a:stretch>
        </p:blipFill>
        <p:spPr bwMode="auto">
          <a:xfrm>
            <a:off x="251520" y="1412776"/>
            <a:ext cx="4392488" cy="5112568"/>
          </a:xfrm>
          <a:prstGeom prst="rect">
            <a:avLst/>
          </a:prstGeom>
          <a:noFill/>
          <a:ln w="41275" cap="rnd" cmpd="sng">
            <a:solidFill>
              <a:srgbClr val="700025"/>
            </a:solidFill>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18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9"/>
            <a:ext cx="8229600" cy="1152128"/>
          </a:xfrm>
          <a:solidFill>
            <a:srgbClr val="FFFF00">
              <a:alpha val="48000"/>
            </a:srgbClr>
          </a:solidFill>
          <a:ln w="44450" cap="sq" cmpd="sng">
            <a:solidFill>
              <a:schemeClr val="tx2">
                <a:lumMod val="50000"/>
              </a:schemeClr>
            </a:solidFill>
            <a:bevel/>
          </a:ln>
          <a:effectLst>
            <a:outerShdw sx="1000" sy="1000" algn="ctr" rotWithShape="0">
              <a:srgbClr val="FFC000">
                <a:alpha val="89000"/>
              </a:srgbClr>
            </a:outerShdw>
          </a:effectLst>
          <a:scene3d>
            <a:camera prst="orthographicFront"/>
            <a:lightRig rig="balanced" dir="t"/>
          </a:scene3d>
          <a:sp3d extrusionH="76200" contourW="12700">
            <a:bevelT prst="relaxedInset"/>
            <a:bevelB prst="slope"/>
            <a:extrusionClr>
              <a:schemeClr val="tx2">
                <a:lumMod val="60000"/>
                <a:lumOff val="40000"/>
              </a:schemeClr>
            </a:extrusionClr>
            <a:contourClr>
              <a:schemeClr val="tx2">
                <a:lumMod val="60000"/>
                <a:lumOff val="40000"/>
              </a:schemeClr>
            </a:contourClr>
          </a:sp3d>
        </p:spPr>
        <p:txBody>
          <a:bodyPr vert="horz" anchor="ctr" anchorCtr="0">
            <a:noAutofit/>
            <a:sp3d extrusionH="57150">
              <a:bevelT w="38100" h="38100"/>
            </a:sp3d>
          </a:bodyPr>
          <a:lstStyle/>
          <a:p>
            <a:r>
              <a:rPr lang="tr-TR" sz="3200" b="1" dirty="0" smtClean="0">
                <a:effectLst>
                  <a:outerShdw blurRad="50800" dist="38100" algn="l" rotWithShape="0">
                    <a:prstClr val="black">
                      <a:alpha val="40000"/>
                    </a:prstClr>
                  </a:outerShdw>
                </a:effectLst>
              </a:rPr>
              <a:t>Kural 1 : Devamlı Olumlu Düşüncelere  Sahip Olmak</a:t>
            </a:r>
            <a:endParaRPr lang="tr-TR" sz="3600" dirty="0">
              <a:effectLst>
                <a:outerShdw blurRad="50800" dist="38100" algn="l" rotWithShape="0">
                  <a:prstClr val="black">
                    <a:alpha val="40000"/>
                  </a:prstClr>
                </a:outerShdw>
              </a:effectLst>
            </a:endParaRPr>
          </a:p>
        </p:txBody>
      </p:sp>
      <p:sp>
        <p:nvSpPr>
          <p:cNvPr id="5" name="4 İçerik Yer Tutucusu"/>
          <p:cNvSpPr>
            <a:spLocks noGrp="1"/>
          </p:cNvSpPr>
          <p:nvPr>
            <p:ph idx="1"/>
          </p:nvPr>
        </p:nvSpPr>
        <p:spPr>
          <a:xfrm>
            <a:off x="611560" y="1412776"/>
            <a:ext cx="2880320" cy="532655"/>
          </a:xfrm>
        </p:spPr>
        <p:txBody>
          <a:bodyPr>
            <a:normAutofit/>
          </a:bodyPr>
          <a:lstStyle/>
          <a:p>
            <a:pPr>
              <a:buNone/>
            </a:pPr>
            <a:r>
              <a:rPr lang="tr-TR" sz="2400" b="1" dirty="0" smtClean="0"/>
              <a:t>Olumsuz Düşünceler</a:t>
            </a:r>
            <a:endParaRPr lang="tr-TR" sz="2400" b="1" dirty="0"/>
          </a:p>
        </p:txBody>
      </p:sp>
      <p:sp>
        <p:nvSpPr>
          <p:cNvPr id="6" name="AutoShape 6"/>
          <p:cNvSpPr>
            <a:spLocks noChangeArrowheads="1"/>
          </p:cNvSpPr>
          <p:nvPr/>
        </p:nvSpPr>
        <p:spPr bwMode="auto">
          <a:xfrm>
            <a:off x="0" y="1916832"/>
            <a:ext cx="4176464" cy="4628084"/>
          </a:xfrm>
          <a:prstGeom prst="roundRect">
            <a:avLst>
              <a:gd name="adj" fmla="val 16667"/>
            </a:avLst>
          </a:prstGeom>
          <a:solidFill>
            <a:schemeClr val="tx2">
              <a:lumMod val="75000"/>
              <a:alpha val="45000"/>
            </a:schemeClr>
          </a:solidFill>
          <a:ln w="9525">
            <a:solidFill>
              <a:schemeClr val="tx1"/>
            </a:solidFill>
            <a:round/>
            <a:headEnd/>
            <a:tailEnd/>
          </a:ln>
          <a:effectLst/>
        </p:spPr>
        <p:txBody>
          <a:bodyPr wrap="none" anchor="ctr"/>
          <a:lstStyle/>
          <a:p>
            <a:endParaRPr lang="tr-TR"/>
          </a:p>
        </p:txBody>
      </p:sp>
      <p:sp>
        <p:nvSpPr>
          <p:cNvPr id="7" name="6 Metin kutusu"/>
          <p:cNvSpPr txBox="1"/>
          <p:nvPr/>
        </p:nvSpPr>
        <p:spPr>
          <a:xfrm>
            <a:off x="179512" y="2132856"/>
            <a:ext cx="3816424" cy="4194995"/>
          </a:xfrm>
          <a:prstGeom prst="rect">
            <a:avLst/>
          </a:prstGeom>
          <a:noFill/>
        </p:spPr>
        <p:txBody>
          <a:bodyPr wrap="square" rtlCol="0">
            <a:spAutoFit/>
          </a:bodyPr>
          <a:lstStyle/>
          <a:p>
            <a:pPr>
              <a:spcBef>
                <a:spcPct val="40000"/>
              </a:spcBef>
              <a:buFont typeface="Wingdings" pitchFamily="2" charset="2"/>
              <a:buChar char="ü"/>
              <a:tabLst>
                <a:tab pos="361950" algn="l"/>
              </a:tabLst>
            </a:pPr>
            <a:r>
              <a:rPr lang="tr-TR" sz="1600" dirty="0" smtClean="0">
                <a:latin typeface="Arial" charset="0"/>
              </a:rPr>
              <a:t>Bugün günümde değilim.</a:t>
            </a:r>
          </a:p>
          <a:p>
            <a:pPr>
              <a:spcBef>
                <a:spcPct val="40000"/>
              </a:spcBef>
              <a:buFont typeface="Wingdings" pitchFamily="2" charset="2"/>
              <a:buChar char="ü"/>
              <a:tabLst>
                <a:tab pos="361950" algn="l"/>
              </a:tabLst>
            </a:pPr>
            <a:r>
              <a:rPr lang="tr-TR" sz="1600" dirty="0" smtClean="0">
                <a:latin typeface="Arial" charset="0"/>
              </a:rPr>
              <a:t>Moral bozucu bir sabah  daha.</a:t>
            </a:r>
          </a:p>
          <a:p>
            <a:pPr>
              <a:spcBef>
                <a:spcPct val="40000"/>
              </a:spcBef>
              <a:buFont typeface="Wingdings" pitchFamily="2" charset="2"/>
              <a:buChar char="ü"/>
              <a:tabLst>
                <a:tab pos="361950" algn="l"/>
              </a:tabLst>
            </a:pPr>
            <a:r>
              <a:rPr lang="tr-TR" sz="1600" dirty="0" smtClean="0">
                <a:latin typeface="Arial" charset="0"/>
              </a:rPr>
              <a:t>   Aynalara bakmaktan hoşlanmıyorum</a:t>
            </a:r>
          </a:p>
          <a:p>
            <a:pPr>
              <a:spcBef>
                <a:spcPct val="40000"/>
              </a:spcBef>
              <a:buFont typeface="Wingdings" pitchFamily="2" charset="2"/>
              <a:buChar char="ü"/>
              <a:tabLst>
                <a:tab pos="361950" algn="l"/>
              </a:tabLst>
            </a:pPr>
            <a:r>
              <a:rPr lang="tr-TR" sz="1600" dirty="0" smtClean="0">
                <a:latin typeface="Arial" charset="0"/>
              </a:rPr>
              <a:t>   İşe yaramaz biriyim.</a:t>
            </a:r>
          </a:p>
          <a:p>
            <a:pPr>
              <a:spcBef>
                <a:spcPct val="40000"/>
              </a:spcBef>
              <a:buFont typeface="Wingdings" pitchFamily="2" charset="2"/>
              <a:buChar char="ü"/>
              <a:tabLst>
                <a:tab pos="361950" algn="l"/>
              </a:tabLst>
            </a:pPr>
            <a:r>
              <a:rPr lang="tr-TR" sz="1600" dirty="0" smtClean="0">
                <a:latin typeface="Arial" charset="0"/>
              </a:rPr>
              <a:t>   Hiç şansım yok.</a:t>
            </a:r>
          </a:p>
          <a:p>
            <a:pPr>
              <a:spcBef>
                <a:spcPct val="40000"/>
              </a:spcBef>
              <a:buFont typeface="Wingdings" pitchFamily="2" charset="2"/>
              <a:buChar char="ü"/>
              <a:tabLst>
                <a:tab pos="361950" algn="l"/>
              </a:tabLst>
            </a:pPr>
            <a:r>
              <a:rPr lang="tr-TR" sz="1600" dirty="0" smtClean="0">
                <a:latin typeface="Arial" charset="0"/>
              </a:rPr>
              <a:t>   Neye elimi atsam bir aksilik çıkıyor.</a:t>
            </a:r>
          </a:p>
          <a:p>
            <a:pPr>
              <a:spcBef>
                <a:spcPct val="40000"/>
              </a:spcBef>
              <a:buFont typeface="Wingdings" pitchFamily="2" charset="2"/>
              <a:buChar char="ü"/>
              <a:tabLst>
                <a:tab pos="361950" algn="l"/>
              </a:tabLst>
            </a:pPr>
            <a:r>
              <a:rPr lang="tr-TR" sz="1600" dirty="0" smtClean="0">
                <a:latin typeface="Arial" charset="0"/>
              </a:rPr>
              <a:t>   Keşke hiç doğmasaydım.</a:t>
            </a:r>
          </a:p>
          <a:p>
            <a:pPr>
              <a:spcBef>
                <a:spcPct val="40000"/>
              </a:spcBef>
              <a:buFont typeface="Wingdings" pitchFamily="2" charset="2"/>
              <a:buChar char="ü"/>
              <a:tabLst>
                <a:tab pos="361950" algn="l"/>
              </a:tabLst>
            </a:pPr>
            <a:r>
              <a:rPr lang="tr-TR" sz="1600" dirty="0" smtClean="0">
                <a:latin typeface="Arial" charset="0"/>
              </a:rPr>
              <a:t>   Her şey kötü gidiyor.</a:t>
            </a:r>
          </a:p>
          <a:p>
            <a:pPr>
              <a:spcBef>
                <a:spcPct val="40000"/>
              </a:spcBef>
              <a:buFont typeface="Wingdings" pitchFamily="2" charset="2"/>
              <a:buChar char="ü"/>
              <a:tabLst>
                <a:tab pos="361950" algn="l"/>
              </a:tabLst>
            </a:pPr>
            <a:r>
              <a:rPr lang="tr-TR" sz="1600" dirty="0" smtClean="0">
                <a:latin typeface="Arial" charset="0"/>
              </a:rPr>
              <a:t>   Bazen kendimden nefret ediyorum.</a:t>
            </a:r>
          </a:p>
          <a:p>
            <a:pPr>
              <a:spcBef>
                <a:spcPct val="40000"/>
              </a:spcBef>
              <a:buFont typeface="Wingdings" pitchFamily="2" charset="2"/>
              <a:buChar char="ü"/>
              <a:tabLst>
                <a:tab pos="361950" algn="l"/>
              </a:tabLst>
            </a:pPr>
            <a:r>
              <a:rPr lang="tr-TR" sz="1600" dirty="0" smtClean="0">
                <a:latin typeface="Arial" charset="0"/>
              </a:rPr>
              <a:t>   Neden çalışayım ki, nasıl olsa işe  </a:t>
            </a:r>
          </a:p>
          <a:p>
            <a:pPr>
              <a:spcBef>
                <a:spcPct val="40000"/>
              </a:spcBef>
              <a:buFont typeface="Wingdings" pitchFamily="2" charset="2"/>
              <a:buNone/>
              <a:tabLst>
                <a:tab pos="361950" algn="l"/>
              </a:tabLst>
            </a:pPr>
            <a:r>
              <a:rPr lang="tr-TR" sz="1600" dirty="0" smtClean="0">
                <a:latin typeface="Arial" charset="0"/>
              </a:rPr>
              <a:t>       yaramayacak.</a:t>
            </a:r>
          </a:p>
          <a:p>
            <a:pPr>
              <a:spcBef>
                <a:spcPct val="40000"/>
              </a:spcBef>
              <a:tabLst>
                <a:tab pos="361950" algn="l"/>
              </a:tabLst>
            </a:pPr>
            <a:endParaRPr lang="tr-TR" sz="1600" dirty="0">
              <a:latin typeface="Arial" charset="0"/>
            </a:endParaRPr>
          </a:p>
        </p:txBody>
      </p:sp>
      <p:sp>
        <p:nvSpPr>
          <p:cNvPr id="8" name="AutoShape 9"/>
          <p:cNvSpPr>
            <a:spLocks noChangeArrowheads="1"/>
          </p:cNvSpPr>
          <p:nvPr/>
        </p:nvSpPr>
        <p:spPr bwMode="auto">
          <a:xfrm>
            <a:off x="4716462" y="1916832"/>
            <a:ext cx="4427538" cy="4680520"/>
          </a:xfrm>
          <a:prstGeom prst="roundRect">
            <a:avLst>
              <a:gd name="adj" fmla="val 16667"/>
            </a:avLst>
          </a:prstGeom>
          <a:solidFill>
            <a:srgbClr val="C00000">
              <a:alpha val="41000"/>
            </a:srgbClr>
          </a:solidFill>
          <a:ln w="9525">
            <a:solidFill>
              <a:schemeClr val="tx1"/>
            </a:solidFill>
            <a:round/>
            <a:headEnd/>
            <a:tailEnd/>
          </a:ln>
          <a:effectLst/>
        </p:spPr>
        <p:txBody>
          <a:bodyPr wrap="none" anchor="ctr"/>
          <a:lstStyle/>
          <a:p>
            <a:endParaRPr lang="tr-TR" dirty="0"/>
          </a:p>
        </p:txBody>
      </p:sp>
      <p:sp>
        <p:nvSpPr>
          <p:cNvPr id="9" name="8 Metin kutusu"/>
          <p:cNvSpPr txBox="1"/>
          <p:nvPr/>
        </p:nvSpPr>
        <p:spPr>
          <a:xfrm>
            <a:off x="4932040" y="2060848"/>
            <a:ext cx="4032448" cy="4622804"/>
          </a:xfrm>
          <a:prstGeom prst="rect">
            <a:avLst/>
          </a:prstGeom>
          <a:noFill/>
        </p:spPr>
        <p:txBody>
          <a:bodyPr wrap="square" rtlCol="0">
            <a:spAutoFit/>
          </a:bodyPr>
          <a:lstStyle/>
          <a:p>
            <a:pPr>
              <a:spcBef>
                <a:spcPct val="50000"/>
              </a:spcBef>
              <a:buFont typeface="Wingdings" pitchFamily="2" charset="2"/>
              <a:buChar char="ü"/>
              <a:tabLst>
                <a:tab pos="361950" algn="l"/>
              </a:tabLst>
            </a:pPr>
            <a:r>
              <a:rPr lang="tr-TR" sz="1600" dirty="0" smtClean="0">
                <a:latin typeface="Arial" charset="0"/>
              </a:rPr>
              <a:t>    Bugün yeni bir gün ve her şey daha güzel olacak.</a:t>
            </a:r>
          </a:p>
          <a:p>
            <a:pPr>
              <a:spcBef>
                <a:spcPct val="50000"/>
              </a:spcBef>
              <a:buFont typeface="Wingdings" pitchFamily="2" charset="2"/>
              <a:buChar char="ü"/>
              <a:tabLst>
                <a:tab pos="361950" algn="l"/>
              </a:tabLst>
            </a:pPr>
            <a:r>
              <a:rPr lang="tr-TR" sz="1600" dirty="0" smtClean="0">
                <a:latin typeface="Arial" charset="0"/>
              </a:rPr>
              <a:t>   “Bunun üstesinden gelebilirim” diyerek korkunun yıkıcı etkilerini ortadan kaldırıyorum.</a:t>
            </a:r>
          </a:p>
          <a:p>
            <a:pPr>
              <a:spcBef>
                <a:spcPct val="50000"/>
              </a:spcBef>
              <a:buFont typeface="Wingdings" pitchFamily="2" charset="2"/>
              <a:buChar char="ü"/>
              <a:tabLst>
                <a:tab pos="361950" algn="l"/>
              </a:tabLst>
            </a:pPr>
            <a:r>
              <a:rPr lang="tr-TR" sz="1600" dirty="0" smtClean="0">
                <a:latin typeface="Arial" charset="0"/>
              </a:rPr>
              <a:t>	Hayatımdan sorumluyum.</a:t>
            </a:r>
          </a:p>
          <a:p>
            <a:pPr>
              <a:spcBef>
                <a:spcPct val="50000"/>
              </a:spcBef>
              <a:buFont typeface="Wingdings" pitchFamily="2" charset="2"/>
              <a:buChar char="ü"/>
              <a:tabLst>
                <a:tab pos="361950" algn="l"/>
              </a:tabLst>
            </a:pPr>
            <a:r>
              <a:rPr lang="tr-TR" sz="1600" dirty="0" smtClean="0">
                <a:latin typeface="Arial" charset="0"/>
              </a:rPr>
              <a:t>	Kendi geleceğimi şekillendirebilirim.</a:t>
            </a:r>
          </a:p>
          <a:p>
            <a:pPr>
              <a:spcBef>
                <a:spcPct val="50000"/>
              </a:spcBef>
              <a:buFont typeface="Wingdings" pitchFamily="2" charset="2"/>
              <a:buChar char="ü"/>
              <a:tabLst>
                <a:tab pos="361950" algn="l"/>
              </a:tabLst>
            </a:pPr>
            <a:r>
              <a:rPr lang="tr-TR" sz="1600" dirty="0" smtClean="0">
                <a:latin typeface="Arial" charset="0"/>
              </a:rPr>
              <a:t>    Hep dünde yaşayarak yarın yakalanmaz.</a:t>
            </a:r>
          </a:p>
          <a:p>
            <a:pPr>
              <a:spcBef>
                <a:spcPct val="50000"/>
              </a:spcBef>
              <a:buFont typeface="Wingdings" pitchFamily="2" charset="2"/>
              <a:buChar char="ü"/>
              <a:tabLst>
                <a:tab pos="361950" algn="l"/>
              </a:tabLst>
            </a:pPr>
            <a:r>
              <a:rPr lang="tr-TR" sz="1600" dirty="0" smtClean="0">
                <a:latin typeface="Arial" charset="0"/>
              </a:rPr>
              <a:t>    Bugün arkamda “bitirilmemiş işler” bırakarak yarın “</a:t>
            </a:r>
            <a:r>
              <a:rPr lang="tr-TR" sz="1600" dirty="0" err="1" smtClean="0">
                <a:latin typeface="Arial" charset="0"/>
              </a:rPr>
              <a:t>keşkelerle</a:t>
            </a:r>
            <a:r>
              <a:rPr lang="tr-TR" sz="1600" dirty="0" smtClean="0">
                <a:latin typeface="Arial" charset="0"/>
              </a:rPr>
              <a:t>” yaşamak istemiyorum.</a:t>
            </a:r>
          </a:p>
          <a:p>
            <a:pPr>
              <a:lnSpc>
                <a:spcPct val="70000"/>
              </a:lnSpc>
              <a:spcBef>
                <a:spcPct val="50000"/>
              </a:spcBef>
              <a:buFont typeface="Wingdings" pitchFamily="2" charset="2"/>
              <a:buChar char="ü"/>
              <a:tabLst>
                <a:tab pos="361950" algn="l"/>
              </a:tabLst>
            </a:pPr>
            <a:r>
              <a:rPr lang="tr-TR" sz="1600" dirty="0" smtClean="0">
                <a:latin typeface="Arial" charset="0"/>
              </a:rPr>
              <a:t> 	Kendim olmak beni mutlu ediyor.    </a:t>
            </a:r>
          </a:p>
          <a:p>
            <a:pPr>
              <a:lnSpc>
                <a:spcPct val="70000"/>
              </a:lnSpc>
              <a:spcBef>
                <a:spcPct val="50000"/>
              </a:spcBef>
              <a:buFont typeface="Wingdings" pitchFamily="2" charset="2"/>
              <a:buNone/>
              <a:tabLst>
                <a:tab pos="361950" algn="l"/>
              </a:tabLst>
            </a:pPr>
            <a:r>
              <a:rPr lang="tr-TR" sz="1600" dirty="0" smtClean="0">
                <a:latin typeface="Arial" charset="0"/>
              </a:rPr>
              <a:t>      Kendimi seviyorum.</a:t>
            </a:r>
          </a:p>
          <a:p>
            <a:pPr>
              <a:spcBef>
                <a:spcPct val="50000"/>
              </a:spcBef>
              <a:buFont typeface="Wingdings" pitchFamily="2" charset="2"/>
              <a:buChar char="ü"/>
              <a:tabLst>
                <a:tab pos="361950" algn="l"/>
              </a:tabLst>
            </a:pPr>
            <a:endParaRPr lang="tr-TR" sz="1600" dirty="0">
              <a:latin typeface="Arial" charset="0"/>
            </a:endParaRPr>
          </a:p>
        </p:txBody>
      </p:sp>
      <p:sp>
        <p:nvSpPr>
          <p:cNvPr id="10" name="4 İçerik Yer Tutucusu"/>
          <p:cNvSpPr txBox="1">
            <a:spLocks/>
          </p:cNvSpPr>
          <p:nvPr/>
        </p:nvSpPr>
        <p:spPr>
          <a:xfrm>
            <a:off x="5652120" y="1412776"/>
            <a:ext cx="2880320" cy="5326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Olumlu  Düşünceler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600200"/>
            <a:ext cx="8435280" cy="4525963"/>
          </a:xfrm>
        </p:spPr>
        <p:txBody>
          <a:bodyPr/>
          <a:lstStyle/>
          <a:p>
            <a:pPr>
              <a:buNone/>
            </a:pPr>
            <a:r>
              <a:rPr lang="tr-TR" dirty="0" smtClean="0"/>
              <a:t>    Ancak kendini sever ve bunun sonucunda hayatta her şeyin en iyisine layık olduğuna inanırsan  karşılaştığın engellerle baş edebilme gücüne sahip olursun.</a:t>
            </a:r>
          </a:p>
          <a:p>
            <a:pPr>
              <a:buNone/>
            </a:pPr>
            <a:endParaRPr lang="tr-TR" dirty="0" smtClean="0"/>
          </a:p>
          <a:p>
            <a:pPr>
              <a:buNone/>
            </a:pPr>
            <a:r>
              <a:rPr lang="tr-TR" dirty="0" smtClean="0"/>
              <a:t>   Eğer kendini sevmezsen ve önemsemezsen kaybetmeyi baştan kabul etmişsin demektir.</a:t>
            </a:r>
            <a:endParaRPr lang="tr-TR" dirty="0"/>
          </a:p>
        </p:txBody>
      </p:sp>
      <p:sp>
        <p:nvSpPr>
          <p:cNvPr id="4" name="1 Başlık"/>
          <p:cNvSpPr txBox="1">
            <a:spLocks/>
          </p:cNvSpPr>
          <p:nvPr/>
        </p:nvSpPr>
        <p:spPr>
          <a:xfrm>
            <a:off x="395536" y="332656"/>
            <a:ext cx="8229600" cy="1152128"/>
          </a:xfrm>
          <a:prstGeom prst="rect">
            <a:avLst/>
          </a:prstGeom>
          <a:solidFill>
            <a:srgbClr val="FFFF00">
              <a:alpha val="80000"/>
            </a:srgbClr>
          </a:solidFill>
          <a:ln w="38100" cap="sq" cmpd="sng">
            <a:solidFill>
              <a:schemeClr val="tx2">
                <a:lumMod val="50000"/>
              </a:schemeClr>
            </a:solidFill>
            <a:bevel/>
          </a:ln>
          <a:effectLst>
            <a:outerShdw sx="1000" sy="1000" algn="ctr" rotWithShape="0">
              <a:srgbClr val="FFC000">
                <a:alpha val="89000"/>
              </a:srgbClr>
            </a:outerShdw>
          </a:effectLst>
          <a:scene3d>
            <a:camera prst="orthographicFront"/>
            <a:lightRig rig="balanced" dir="t"/>
          </a:scene3d>
          <a:sp3d extrusionH="76200" contourW="12700">
            <a:bevelT prst="relaxedInset"/>
            <a:bevelB prst="slope"/>
            <a:extrusionClr>
              <a:schemeClr val="tx2">
                <a:lumMod val="60000"/>
                <a:lumOff val="40000"/>
              </a:schemeClr>
            </a:extrusionClr>
            <a:contourClr>
              <a:schemeClr val="tx2">
                <a:lumMod val="60000"/>
                <a:lumOff val="40000"/>
              </a:schemeClr>
            </a:contourClr>
          </a:sp3d>
        </p:spPr>
        <p:txBody>
          <a:bodyPr vert="horz" lIns="91440" tIns="45720" rIns="91440" bIns="45720" rtlCol="0" anchor="ctr" anchorCtr="0">
            <a:noAutofit/>
            <a:sp3d extrusionH="57150">
              <a:bevelT w="38100" h="38100" prst="relaxedInset"/>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outerShdw blurRad="50800" dist="38100" algn="l" rotWithShape="0">
                    <a:prstClr val="black">
                      <a:alpha val="40000"/>
                    </a:prstClr>
                  </a:outerShdw>
                </a:effectLst>
                <a:uLnTx/>
                <a:uFillTx/>
                <a:latin typeface="+mj-lt"/>
                <a:ea typeface="+mj-ea"/>
                <a:cs typeface="+mj-cs"/>
              </a:rPr>
              <a:t>Kural 2 : Kendinle Barışık Ol</a:t>
            </a:r>
            <a:endParaRPr kumimoji="0" lang="tr-TR" sz="3600" b="0" i="0" u="none" strike="noStrike" kern="1200" cap="none" spc="0" normalizeH="0" baseline="0" noProof="0" dirty="0">
              <a:ln>
                <a:noFill/>
              </a:ln>
              <a:solidFill>
                <a:schemeClr val="tx1"/>
              </a:solidFill>
              <a:effectLst>
                <a:outerShdw blurRad="50800" dist="38100" algn="l" rotWithShape="0">
                  <a:prstClr val="black">
                    <a:alpha val="40000"/>
                  </a:prstClr>
                </a:outerShdw>
              </a:effectLst>
              <a:uLnTx/>
              <a:uFillTx/>
              <a:latin typeface="+mj-lt"/>
              <a:ea typeface="+mj-ea"/>
              <a:cs typeface="+mj-cs"/>
            </a:endParaRPr>
          </a:p>
        </p:txBody>
      </p:sp>
      <p:sp>
        <p:nvSpPr>
          <p:cNvPr id="5" name="4 Sağ Ok"/>
          <p:cNvSpPr/>
          <p:nvPr/>
        </p:nvSpPr>
        <p:spPr>
          <a:xfrm>
            <a:off x="251520" y="1772816"/>
            <a:ext cx="360040" cy="2880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a:off x="179512" y="4365104"/>
            <a:ext cx="360040" cy="2880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DA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0" y="1772816"/>
            <a:ext cx="4186808" cy="4525963"/>
          </a:xfrm>
        </p:spPr>
        <p:txBody>
          <a:bodyPr>
            <a:normAutofit/>
          </a:bodyPr>
          <a:lstStyle/>
          <a:p>
            <a:pPr>
              <a:buNone/>
            </a:pPr>
            <a:r>
              <a:rPr lang="tr-TR" dirty="0" smtClean="0"/>
              <a:t>    Kaybetmek kelimesini </a:t>
            </a:r>
            <a:r>
              <a:rPr lang="tr-TR" dirty="0" err="1" smtClean="0"/>
              <a:t>lügatınınızdan</a:t>
            </a:r>
            <a:r>
              <a:rPr lang="tr-TR" dirty="0" smtClean="0"/>
              <a:t> atın.Sadece  oyalanmalar  ve küçük dersler vardır.  </a:t>
            </a:r>
          </a:p>
          <a:p>
            <a:pPr>
              <a:buNone/>
            </a:pPr>
            <a:endParaRPr lang="tr-TR" dirty="0" smtClean="0"/>
          </a:p>
          <a:p>
            <a:pPr>
              <a:buNone/>
            </a:pPr>
            <a:r>
              <a:rPr lang="tr-TR" dirty="0" smtClean="0"/>
              <a:t>    Tekrar tekrar deneyin.</a:t>
            </a:r>
            <a:endParaRPr lang="tr-TR" dirty="0"/>
          </a:p>
        </p:txBody>
      </p:sp>
      <p:sp>
        <p:nvSpPr>
          <p:cNvPr id="4" name="1 Başlık"/>
          <p:cNvSpPr txBox="1">
            <a:spLocks/>
          </p:cNvSpPr>
          <p:nvPr/>
        </p:nvSpPr>
        <p:spPr>
          <a:xfrm>
            <a:off x="467544" y="260648"/>
            <a:ext cx="8229600" cy="1152128"/>
          </a:xfrm>
          <a:prstGeom prst="rect">
            <a:avLst/>
          </a:prstGeom>
          <a:solidFill>
            <a:srgbClr val="FFFF00">
              <a:alpha val="83000"/>
            </a:srgbClr>
          </a:solidFill>
          <a:ln w="34925" cap="sq" cmpd="sng">
            <a:solidFill>
              <a:schemeClr val="tx2">
                <a:lumMod val="50000"/>
              </a:schemeClr>
            </a:solidFill>
            <a:bevel/>
          </a:ln>
          <a:effectLst>
            <a:outerShdw sx="1000" sy="1000" algn="ctr" rotWithShape="0">
              <a:srgbClr val="FFC000">
                <a:alpha val="89000"/>
              </a:srgbClr>
            </a:outerShdw>
          </a:effectLst>
          <a:scene3d>
            <a:camera prst="orthographicFront"/>
            <a:lightRig rig="balanced" dir="t"/>
          </a:scene3d>
          <a:sp3d extrusionH="76200" contourW="12700">
            <a:bevelT prst="relaxedInset"/>
            <a:bevelB prst="slope"/>
            <a:extrusionClr>
              <a:schemeClr val="tx2">
                <a:lumMod val="60000"/>
                <a:lumOff val="40000"/>
              </a:schemeClr>
            </a:extrusionClr>
            <a:contourClr>
              <a:schemeClr val="tx2">
                <a:lumMod val="60000"/>
                <a:lumOff val="40000"/>
              </a:schemeClr>
            </a:contourClr>
          </a:sp3d>
        </p:spPr>
        <p:txBody>
          <a:bodyPr vert="horz" lIns="91440" tIns="45720" rIns="91440" bIns="45720" rtlCol="0" anchor="ctr" anchorCtr="0">
            <a:noAutofit/>
            <a:sp3d extrusionH="57150">
              <a:bevelT w="38100" h="38100" prst="relaxedInset"/>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outerShdw blurRad="50800" dist="38100" algn="l" rotWithShape="0">
                    <a:prstClr val="black">
                      <a:alpha val="40000"/>
                    </a:prstClr>
                  </a:outerShdw>
                </a:effectLst>
                <a:uLnTx/>
                <a:uFillTx/>
                <a:latin typeface="+mj-lt"/>
                <a:ea typeface="+mj-ea"/>
                <a:cs typeface="+mj-cs"/>
              </a:rPr>
              <a:t>Kural 3 : Kaybetmek Diye Bir şey Yoktur</a:t>
            </a:r>
            <a:endParaRPr kumimoji="0" lang="tr-TR" sz="3600" b="0" i="0" u="none" strike="noStrike" kern="1200" cap="none" spc="0" normalizeH="0" baseline="0" noProof="0" dirty="0">
              <a:ln>
                <a:noFill/>
              </a:ln>
              <a:solidFill>
                <a:schemeClr val="tx1"/>
              </a:solidFill>
              <a:effectLst>
                <a:outerShdw blurRad="50800" dist="38100" algn="l" rotWithShape="0">
                  <a:prstClr val="black">
                    <a:alpha val="40000"/>
                  </a:prstClr>
                </a:outerShdw>
              </a:effectLst>
              <a:uLnTx/>
              <a:uFillTx/>
              <a:latin typeface="+mj-lt"/>
              <a:ea typeface="+mj-ea"/>
              <a:cs typeface="+mj-cs"/>
            </a:endParaRPr>
          </a:p>
        </p:txBody>
      </p:sp>
      <p:pic>
        <p:nvPicPr>
          <p:cNvPr id="2050" name="Picture 2" descr="C:\Users\mervelif\Desktop\engelliler-maraton-a-hazir-3057954_300.jpg"/>
          <p:cNvPicPr>
            <a:picLocks noChangeAspect="1" noChangeArrowheads="1"/>
          </p:cNvPicPr>
          <p:nvPr/>
        </p:nvPicPr>
        <p:blipFill>
          <a:blip r:embed="rId2" cstate="print"/>
          <a:srcRect/>
          <a:stretch>
            <a:fillRect/>
          </a:stretch>
        </p:blipFill>
        <p:spPr bwMode="auto">
          <a:xfrm>
            <a:off x="539552" y="1628800"/>
            <a:ext cx="3960440" cy="4392488"/>
          </a:xfrm>
          <a:prstGeom prst="rect">
            <a:avLst/>
          </a:prstGeom>
          <a:noFill/>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j030295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2 İçerik Yer Tutucusu"/>
          <p:cNvSpPr>
            <a:spLocks noGrp="1"/>
          </p:cNvSpPr>
          <p:nvPr>
            <p:ph idx="1"/>
          </p:nvPr>
        </p:nvSpPr>
        <p:spPr>
          <a:xfrm>
            <a:off x="-180528" y="1484784"/>
            <a:ext cx="4427984" cy="5040560"/>
          </a:xfrm>
        </p:spPr>
        <p:txBody>
          <a:bodyPr>
            <a:normAutofit/>
          </a:bodyPr>
          <a:lstStyle/>
          <a:p>
            <a:pPr>
              <a:buNone/>
            </a:pPr>
            <a:endParaRPr lang="tr-TR" dirty="0" smtClean="0"/>
          </a:p>
          <a:p>
            <a:pPr>
              <a:buNone/>
            </a:pPr>
            <a:r>
              <a:rPr lang="tr-TR" dirty="0" smtClean="0"/>
              <a:t>    </a:t>
            </a:r>
            <a:r>
              <a:rPr lang="tr-TR" sz="2800" dirty="0" smtClean="0"/>
              <a:t>Hayallerine ulaşmayı kafaya koyanlar genellikle zevkle çalışırlar.</a:t>
            </a:r>
          </a:p>
          <a:p>
            <a:pPr>
              <a:buNone/>
            </a:pPr>
            <a:r>
              <a:rPr lang="tr-TR" sz="2800" dirty="0" smtClean="0"/>
              <a:t>    Kendisini sever,kimliğiyle övünür ve sorumluluk alırlar.  </a:t>
            </a:r>
          </a:p>
          <a:p>
            <a:pPr>
              <a:buNone/>
            </a:pPr>
            <a:r>
              <a:rPr lang="tr-TR" sz="2800" dirty="0" smtClean="0"/>
              <a:t>    </a:t>
            </a:r>
            <a:r>
              <a:rPr lang="tr-TR" sz="2800" dirty="0" err="1" smtClean="0"/>
              <a:t>Herşeyden</a:t>
            </a:r>
            <a:r>
              <a:rPr lang="tr-TR" sz="2800" dirty="0" smtClean="0"/>
              <a:t> önemlisi sabırlı ve kararlıdır.</a:t>
            </a:r>
          </a:p>
          <a:p>
            <a:pPr>
              <a:buNone/>
            </a:pPr>
            <a:endParaRPr lang="tr-TR" sz="2800" dirty="0" smtClean="0"/>
          </a:p>
        </p:txBody>
      </p:sp>
      <p:sp>
        <p:nvSpPr>
          <p:cNvPr id="4" name="1 Başlık"/>
          <p:cNvSpPr txBox="1">
            <a:spLocks/>
          </p:cNvSpPr>
          <p:nvPr/>
        </p:nvSpPr>
        <p:spPr>
          <a:xfrm>
            <a:off x="467544" y="188640"/>
            <a:ext cx="8229600" cy="1152128"/>
          </a:xfrm>
          <a:prstGeom prst="rect">
            <a:avLst/>
          </a:prstGeom>
          <a:solidFill>
            <a:srgbClr val="FFFF00">
              <a:alpha val="76000"/>
            </a:srgbClr>
          </a:solidFill>
          <a:ln w="31750" cap="sq" cmpd="sng">
            <a:solidFill>
              <a:schemeClr val="tx2">
                <a:lumMod val="50000"/>
              </a:schemeClr>
            </a:solidFill>
            <a:bevel/>
          </a:ln>
          <a:effectLst>
            <a:outerShdw sx="1000" sy="1000" algn="ctr" rotWithShape="0">
              <a:srgbClr val="FFC000">
                <a:alpha val="89000"/>
              </a:srgbClr>
            </a:outerShdw>
          </a:effectLst>
          <a:scene3d>
            <a:camera prst="orthographicFront"/>
            <a:lightRig rig="balanced" dir="t"/>
          </a:scene3d>
          <a:sp3d extrusionH="76200" contourW="12700">
            <a:bevelT prst="relaxedInset"/>
            <a:bevelB prst="slope"/>
            <a:extrusionClr>
              <a:schemeClr val="tx2">
                <a:lumMod val="60000"/>
                <a:lumOff val="40000"/>
              </a:schemeClr>
            </a:extrusionClr>
            <a:contourClr>
              <a:schemeClr val="tx2">
                <a:lumMod val="60000"/>
                <a:lumOff val="40000"/>
              </a:schemeClr>
            </a:contourClr>
          </a:sp3d>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outerShdw blurRad="50800" dist="38100" algn="l" rotWithShape="0">
                    <a:prstClr val="black">
                      <a:alpha val="40000"/>
                    </a:prstClr>
                  </a:outerShdw>
                </a:effectLst>
                <a:uLnTx/>
                <a:uFillTx/>
                <a:latin typeface="+mj-lt"/>
                <a:ea typeface="+mj-ea"/>
                <a:cs typeface="+mj-cs"/>
              </a:rPr>
              <a:t>Kural 4 : Bağlılık,Devamlılık,Gönüllülük</a:t>
            </a:r>
            <a:endParaRPr kumimoji="0" lang="tr-TR" sz="3600" b="0" i="0" u="none" strike="noStrike" kern="1200" cap="none" spc="0" normalizeH="0" baseline="0" noProof="0" dirty="0">
              <a:ln>
                <a:noFill/>
              </a:ln>
              <a:solidFill>
                <a:schemeClr val="tx1"/>
              </a:solidFill>
              <a:effectLst>
                <a:outerShdw blurRad="50800" dist="38100" algn="l" rotWithShape="0">
                  <a:prstClr val="black">
                    <a:alpha val="40000"/>
                  </a:prstClr>
                </a:outerShdw>
              </a:effectLst>
              <a:uLnTx/>
              <a:uFillTx/>
              <a:latin typeface="+mj-lt"/>
              <a:ea typeface="+mj-ea"/>
              <a:cs typeface="+mj-cs"/>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18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84784"/>
            <a:ext cx="8229600" cy="4641379"/>
          </a:xfrm>
          <a:effectLst>
            <a:glow rad="228600">
              <a:schemeClr val="accent2">
                <a:satMod val="175000"/>
                <a:alpha val="40000"/>
              </a:schemeClr>
            </a:glo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tr-TR" dirty="0" smtClean="0"/>
              <a:t>  </a:t>
            </a:r>
          </a:p>
          <a:p>
            <a:pPr>
              <a:buNone/>
            </a:pPr>
            <a:r>
              <a:rPr lang="tr-TR" dirty="0" smtClean="0"/>
              <a:t> </a:t>
            </a:r>
            <a:r>
              <a:rPr lang="tr-TR" b="1" dirty="0" smtClean="0"/>
              <a:t>İnsan İsterse her durumda değerini koruyabilir.</a:t>
            </a:r>
          </a:p>
          <a:p>
            <a:pPr>
              <a:buNone/>
            </a:pPr>
            <a:endPar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Kısa  bir hikayeye ne dersiniz?</a:t>
            </a: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1 Başlık"/>
          <p:cNvSpPr txBox="1">
            <a:spLocks/>
          </p:cNvSpPr>
          <p:nvPr/>
        </p:nvSpPr>
        <p:spPr>
          <a:xfrm>
            <a:off x="467544" y="188640"/>
            <a:ext cx="8229600" cy="1152128"/>
          </a:xfrm>
          <a:prstGeom prst="rect">
            <a:avLst/>
          </a:prstGeom>
          <a:solidFill>
            <a:srgbClr val="FFFF00">
              <a:alpha val="76000"/>
            </a:srgbClr>
          </a:solidFill>
          <a:ln w="31750" cap="sq" cmpd="sng">
            <a:solidFill>
              <a:schemeClr val="tx2">
                <a:lumMod val="50000"/>
              </a:schemeClr>
            </a:solidFill>
            <a:bevel/>
          </a:ln>
          <a:effectLst>
            <a:outerShdw sx="1000" sy="1000" algn="ctr" rotWithShape="0">
              <a:srgbClr val="FFC000">
                <a:alpha val="89000"/>
              </a:srgbClr>
            </a:outerShdw>
          </a:effectLst>
          <a:scene3d>
            <a:camera prst="orthographicFront"/>
            <a:lightRig rig="balanced" dir="t"/>
          </a:scene3d>
          <a:sp3d extrusionH="76200" contourW="12700">
            <a:bevelT prst="relaxedInset"/>
            <a:bevelB prst="slope"/>
            <a:extrusionClr>
              <a:schemeClr val="tx2">
                <a:lumMod val="60000"/>
                <a:lumOff val="40000"/>
              </a:schemeClr>
            </a:extrusionClr>
            <a:contourClr>
              <a:schemeClr val="tx2">
                <a:lumMod val="60000"/>
                <a:lumOff val="40000"/>
              </a:schemeClr>
            </a:contourClr>
          </a:sp3d>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outerShdw blurRad="50800" dist="38100" algn="l" rotWithShape="0">
                    <a:prstClr val="black">
                      <a:alpha val="40000"/>
                    </a:prstClr>
                  </a:outerShdw>
                </a:effectLst>
                <a:uLnTx/>
                <a:uFillTx/>
                <a:latin typeface="+mj-lt"/>
                <a:ea typeface="+mj-ea"/>
                <a:cs typeface="+mj-cs"/>
              </a:rPr>
              <a:t>Kural 5 : Değerini</a:t>
            </a:r>
            <a:r>
              <a:rPr kumimoji="0" lang="tr-TR" sz="3200" b="1" i="0" u="none" strike="noStrike" kern="1200" cap="none" spc="0" normalizeH="0" noProof="0" dirty="0" smtClean="0">
                <a:ln>
                  <a:noFill/>
                </a:ln>
                <a:solidFill>
                  <a:schemeClr val="tx1"/>
                </a:solidFill>
                <a:effectLst>
                  <a:outerShdw blurRad="50800" dist="38100" algn="l" rotWithShape="0">
                    <a:prstClr val="black">
                      <a:alpha val="40000"/>
                    </a:prstClr>
                  </a:outerShdw>
                </a:effectLst>
                <a:uLnTx/>
                <a:uFillTx/>
                <a:latin typeface="+mj-lt"/>
                <a:ea typeface="+mj-ea"/>
                <a:cs typeface="+mj-cs"/>
              </a:rPr>
              <a:t> Koru</a:t>
            </a:r>
            <a:endParaRPr kumimoji="0" lang="tr-TR" sz="3600" b="0" i="0" u="none" strike="noStrike" kern="1200" cap="none" spc="0" normalizeH="0" baseline="0" noProof="0" dirty="0">
              <a:ln>
                <a:noFill/>
              </a:ln>
              <a:solidFill>
                <a:schemeClr val="tx1"/>
              </a:solidFill>
              <a:effectLst>
                <a:outerShdw blurRad="50800" dist="38100" algn="l" rotWithShape="0">
                  <a:prstClr val="black">
                    <a:alpha val="40000"/>
                  </a:prstClr>
                </a:outerShdw>
              </a:effectLst>
              <a:uLnTx/>
              <a:uFillTx/>
              <a:latin typeface="+mj-lt"/>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1000" fill="hold"/>
                                        <p:tgtEl>
                                          <p:spTgt spid="3">
                                            <p:txEl>
                                              <p:pRg st="3" end="3"/>
                                            </p:txEl>
                                          </p:spTgt>
                                        </p:tgtEl>
                                        <p:attrNameLst>
                                          <p:attrName>style.color</p:attrName>
                                        </p:attrNameLst>
                                      </p:cBhvr>
                                      <p:by>
                                        <p:hsl h="7200000" s="0" l="0"/>
                                      </p:by>
                                    </p:animClr>
                                    <p:animClr clrSpc="hsl" dir="cw">
                                      <p:cBhvr>
                                        <p:cTn id="15" dur="1000" fill="hold"/>
                                        <p:tgtEl>
                                          <p:spTgt spid="3">
                                            <p:txEl>
                                              <p:pRg st="3" end="3"/>
                                            </p:txEl>
                                          </p:spTgt>
                                        </p:tgtEl>
                                        <p:attrNameLst>
                                          <p:attrName>fillcolor</p:attrName>
                                        </p:attrNameLst>
                                      </p:cBhvr>
                                      <p:by>
                                        <p:hsl h="7200000" s="0" l="0"/>
                                      </p:by>
                                    </p:animClr>
                                    <p:animClr clrSpc="hsl" dir="cw">
                                      <p:cBhvr>
                                        <p:cTn id="16" dur="1000" fill="hold"/>
                                        <p:tgtEl>
                                          <p:spTgt spid="3">
                                            <p:txEl>
                                              <p:pRg st="3" end="3"/>
                                            </p:txEl>
                                          </p:spTgt>
                                        </p:tgtEl>
                                        <p:attrNameLst>
                                          <p:attrName>stroke.color</p:attrName>
                                        </p:attrNameLst>
                                      </p:cBhvr>
                                      <p:by>
                                        <p:hsl h="7200000" s="0" l="0"/>
                                      </p:by>
                                    </p:animClr>
                                    <p:set>
                                      <p:cBhvr>
                                        <p:cTn id="17" dur="10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14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764704"/>
            <a:ext cx="6131024" cy="2376264"/>
          </a:xfrm>
        </p:spPr>
        <p:txBody>
          <a:bodyPr>
            <a:normAutofit/>
          </a:bodyPr>
          <a:lstStyle/>
          <a:p>
            <a:pPr>
              <a:buNone/>
            </a:pPr>
            <a:r>
              <a:rPr lang="tr-TR" sz="2400" dirty="0" smtClean="0"/>
              <a:t>       Meşhur bir hatip konuşmasına  100  dolarlık bir banknotu elinde tutarak başladı.</a:t>
            </a:r>
          </a:p>
          <a:p>
            <a:pPr>
              <a:buNone/>
            </a:pPr>
            <a:r>
              <a:rPr lang="tr-TR" sz="2400" dirty="0" smtClean="0"/>
              <a:t>200 kişilik salonda :</a:t>
            </a:r>
          </a:p>
          <a:p>
            <a:pPr>
              <a:buNone/>
            </a:pPr>
            <a:r>
              <a:rPr lang="tr-TR" sz="2400" dirty="0" smtClean="0"/>
              <a:t>“Bu yüz dolarlık banknotu kim ister ?”diye sordu.</a:t>
            </a:r>
          </a:p>
        </p:txBody>
      </p:sp>
      <p:sp>
        <p:nvSpPr>
          <p:cNvPr id="6" name="5 Metin kutusu"/>
          <p:cNvSpPr txBox="1"/>
          <p:nvPr/>
        </p:nvSpPr>
        <p:spPr>
          <a:xfrm>
            <a:off x="467544" y="3717032"/>
            <a:ext cx="8280920" cy="2246769"/>
          </a:xfrm>
          <a:prstGeom prst="rect">
            <a:avLst/>
          </a:prstGeom>
          <a:noFill/>
        </p:spPr>
        <p:txBody>
          <a:bodyPr wrap="square" rtlCol="0">
            <a:spAutoFit/>
          </a:bodyPr>
          <a:lstStyle/>
          <a:p>
            <a:pPr>
              <a:buNone/>
            </a:pPr>
            <a:endParaRPr lang="tr-TR" sz="2800" dirty="0" smtClean="0"/>
          </a:p>
          <a:p>
            <a:pPr>
              <a:buNone/>
            </a:pPr>
            <a:r>
              <a:rPr lang="tr-TR" sz="2800" dirty="0" smtClean="0"/>
              <a:t>Salonda eller tek tek havaya kalkmaya başladı.</a:t>
            </a:r>
          </a:p>
          <a:p>
            <a:pPr>
              <a:buNone/>
            </a:pPr>
            <a:r>
              <a:rPr lang="tr-TR" sz="2800" dirty="0" smtClean="0"/>
              <a:t>“Tamam ben bu banknotu içinizden birine vereceğim ,ama önce lütfen izin verin bir şey yapayım”  dedi ve banknotu buruşturmaya başladı.</a:t>
            </a:r>
          </a:p>
        </p:txBody>
      </p:sp>
      <p:pic>
        <p:nvPicPr>
          <p:cNvPr id="3077" name="Picture 5" descr="C:\Users\mervelif\AppData\Local\Microsoft\Windows\Temporary Internet Files\Content.IE5\1J94AWNX\MP900316865[1].jpg"/>
          <p:cNvPicPr>
            <a:picLocks noChangeAspect="1" noChangeArrowheads="1"/>
          </p:cNvPicPr>
          <p:nvPr/>
        </p:nvPicPr>
        <p:blipFill>
          <a:blip r:embed="rId2" cstate="print"/>
          <a:srcRect/>
          <a:stretch>
            <a:fillRect/>
          </a:stretch>
        </p:blipFill>
        <p:spPr bwMode="auto">
          <a:xfrm>
            <a:off x="6516216" y="908720"/>
            <a:ext cx="2405352" cy="1872208"/>
          </a:xfrm>
          <a:prstGeom prst="rect">
            <a:avLst/>
          </a:prstGeom>
          <a:noFill/>
        </p:spPr>
      </p:pic>
      <p:pic>
        <p:nvPicPr>
          <p:cNvPr id="1027" name="Picture 3" descr="C:\Users\mervelif\Desktop\193a96adf1187f25df76aa5e5e429434_1277032583.jpg"/>
          <p:cNvPicPr>
            <a:picLocks noChangeAspect="1" noChangeArrowheads="1"/>
          </p:cNvPicPr>
          <p:nvPr/>
        </p:nvPicPr>
        <p:blipFill>
          <a:blip r:embed="rId3" cstate="print"/>
          <a:srcRect/>
          <a:stretch>
            <a:fillRect/>
          </a:stretch>
        </p:blipFill>
        <p:spPr bwMode="auto">
          <a:xfrm>
            <a:off x="1691680" y="2636912"/>
            <a:ext cx="1928507" cy="1296144"/>
          </a:xfrm>
          <a:prstGeom prst="rect">
            <a:avLst/>
          </a:prstGeom>
          <a:noFill/>
        </p:spPr>
      </p:pic>
      <p:pic>
        <p:nvPicPr>
          <p:cNvPr id="7" name="Picture 3" descr="C:\Users\mervelif\Desktop\193a96adf1187f25df76aa5e5e429434_1277032583.jpg"/>
          <p:cNvPicPr>
            <a:picLocks noChangeAspect="1" noChangeArrowheads="1"/>
          </p:cNvPicPr>
          <p:nvPr/>
        </p:nvPicPr>
        <p:blipFill>
          <a:blip r:embed="rId3" cstate="print"/>
          <a:srcRect/>
          <a:stretch>
            <a:fillRect/>
          </a:stretch>
        </p:blipFill>
        <p:spPr bwMode="auto">
          <a:xfrm>
            <a:off x="3707904" y="3068960"/>
            <a:ext cx="1392811" cy="936104"/>
          </a:xfrm>
          <a:prstGeom prst="rect">
            <a:avLst/>
          </a:prstGeom>
          <a:noFill/>
        </p:spPr>
      </p:pic>
      <p:pic>
        <p:nvPicPr>
          <p:cNvPr id="8" name="Picture 3" descr="C:\Users\mervelif\Desktop\193a96adf1187f25df76aa5e5e429434_1277032583.jpg"/>
          <p:cNvPicPr>
            <a:picLocks noChangeAspect="1" noChangeArrowheads="1"/>
          </p:cNvPicPr>
          <p:nvPr/>
        </p:nvPicPr>
        <p:blipFill>
          <a:blip r:embed="rId4" cstate="print"/>
          <a:srcRect/>
          <a:stretch>
            <a:fillRect/>
          </a:stretch>
        </p:blipFill>
        <p:spPr bwMode="auto">
          <a:xfrm>
            <a:off x="5364088" y="3356992"/>
            <a:ext cx="1008112" cy="677549"/>
          </a:xfrm>
          <a:prstGeom prst="rect">
            <a:avLst/>
          </a:prstGeom>
          <a:noFill/>
        </p:spPr>
      </p:pic>
      <p:pic>
        <p:nvPicPr>
          <p:cNvPr id="9" name="Picture 3" descr="C:\Users\mervelif\Desktop\193a96adf1187f25df76aa5e5e429434_1277032583.jpg"/>
          <p:cNvPicPr>
            <a:picLocks noChangeAspect="1" noChangeArrowheads="1"/>
          </p:cNvPicPr>
          <p:nvPr/>
        </p:nvPicPr>
        <p:blipFill>
          <a:blip r:embed="rId5" cstate="print"/>
          <a:srcRect/>
          <a:stretch>
            <a:fillRect/>
          </a:stretch>
        </p:blipFill>
        <p:spPr bwMode="auto">
          <a:xfrm>
            <a:off x="6660232" y="3573016"/>
            <a:ext cx="720080" cy="4839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3850"/>
                            </p:stCondLst>
                            <p:childTnLst>
                              <p:par>
                                <p:cTn id="11" presetID="34" presetClass="entr" presetSubtype="0" fill="hold" nodeType="afterEffect">
                                  <p:stCondLst>
                                    <p:cond delay="0"/>
                                  </p:stCondLst>
                                  <p:childTnLst>
                                    <p:set>
                                      <p:cBhvr>
                                        <p:cTn id="12" dur="1" fill="hold">
                                          <p:stCondLst>
                                            <p:cond delay="0"/>
                                          </p:stCondLst>
                                        </p:cTn>
                                        <p:tgtEl>
                                          <p:spTgt spid="3077"/>
                                        </p:tgtEl>
                                        <p:attrNameLst>
                                          <p:attrName>style.visibility</p:attrName>
                                        </p:attrNameLst>
                                      </p:cBhvr>
                                      <p:to>
                                        <p:strVal val="visible"/>
                                      </p:to>
                                    </p:set>
                                    <p:anim from="(-#ppt_w/2)" to="(#ppt_x)" calcmode="lin" valueType="num">
                                      <p:cBhvr>
                                        <p:cTn id="13" dur="600" fill="hold">
                                          <p:stCondLst>
                                            <p:cond delay="0"/>
                                          </p:stCondLst>
                                        </p:cTn>
                                        <p:tgtEl>
                                          <p:spTgt spid="3077"/>
                                        </p:tgtEl>
                                        <p:attrNameLst>
                                          <p:attrName>ppt_x</p:attrName>
                                        </p:attrNameLst>
                                      </p:cBhvr>
                                    </p:anim>
                                    <p:anim from="0" to="-1.0" calcmode="lin" valueType="num">
                                      <p:cBhvr>
                                        <p:cTn id="14" dur="200" decel="50000" autoRev="1" fill="hold">
                                          <p:stCondLst>
                                            <p:cond delay="600"/>
                                          </p:stCondLst>
                                        </p:cTn>
                                        <p:tgtEl>
                                          <p:spTgt spid="3077"/>
                                        </p:tgtEl>
                                        <p:attrNameLst>
                                          <p:attrName>xshear</p:attrName>
                                        </p:attrNameLst>
                                      </p:cBhvr>
                                    </p:anim>
                                    <p:animScale>
                                      <p:cBhvr>
                                        <p:cTn id="15" dur="200" decel="100000" autoRev="1" fill="hold">
                                          <p:stCondLst>
                                            <p:cond delay="600"/>
                                          </p:stCondLst>
                                        </p:cTn>
                                        <p:tgtEl>
                                          <p:spTgt spid="3077"/>
                                        </p:tgtEl>
                                      </p:cBhvr>
                                      <p:from x="100000" y="100000"/>
                                      <p:to x="80000" y="100000"/>
                                    </p:animScale>
                                    <p:anim by="(#ppt_h/3+#ppt_w*0.1)" calcmode="lin" valueType="num">
                                      <p:cBhvr additive="sum">
                                        <p:cTn id="16" dur="200" decel="100000" autoRev="1" fill="hold">
                                          <p:stCondLst>
                                            <p:cond delay="600"/>
                                          </p:stCondLst>
                                        </p:cTn>
                                        <p:tgtEl>
                                          <p:spTgt spid="3077"/>
                                        </p:tgtEl>
                                        <p:attrNameLst>
                                          <p:attrName>ppt_x</p:attrName>
                                        </p:attrNameLst>
                                      </p:cBhvr>
                                    </p:anim>
                                  </p:childTnLst>
                                </p:cTn>
                              </p:par>
                            </p:childTnLst>
                          </p:cTn>
                        </p:par>
                        <p:par>
                          <p:cTn id="17" fill="hold">
                            <p:stCondLst>
                              <p:cond delay="485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6200"/>
                            </p:stCondLst>
                            <p:childTnLst>
                              <p:par>
                                <p:cTn id="24" presetID="40" presetClass="entr" presetSubtype="0" fill="hold" nodeType="after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8750"/>
                            </p:stCondLst>
                            <p:childTnLst>
                              <p:par>
                                <p:cTn id="30" presetID="34" presetClass="entr" presetSubtype="0"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 from="(-#ppt_w/2)" to="(#ppt_x)" calcmode="lin" valueType="num">
                                      <p:cBhvr>
                                        <p:cTn id="32" dur="600" fill="hold">
                                          <p:stCondLst>
                                            <p:cond delay="0"/>
                                          </p:stCondLst>
                                        </p:cTn>
                                        <p:tgtEl>
                                          <p:spTgt spid="1027"/>
                                        </p:tgtEl>
                                        <p:attrNameLst>
                                          <p:attrName>ppt_x</p:attrName>
                                        </p:attrNameLst>
                                      </p:cBhvr>
                                    </p:anim>
                                    <p:anim from="0" to="-1.0" calcmode="lin" valueType="num">
                                      <p:cBhvr>
                                        <p:cTn id="33" dur="200" decel="50000" autoRev="1" fill="hold">
                                          <p:stCondLst>
                                            <p:cond delay="600"/>
                                          </p:stCondLst>
                                        </p:cTn>
                                        <p:tgtEl>
                                          <p:spTgt spid="1027"/>
                                        </p:tgtEl>
                                        <p:attrNameLst>
                                          <p:attrName>xshear</p:attrName>
                                        </p:attrNameLst>
                                      </p:cBhvr>
                                    </p:anim>
                                    <p:animScale>
                                      <p:cBhvr>
                                        <p:cTn id="34" dur="200" decel="100000" autoRev="1" fill="hold">
                                          <p:stCondLst>
                                            <p:cond delay="600"/>
                                          </p:stCondLst>
                                        </p:cTn>
                                        <p:tgtEl>
                                          <p:spTgt spid="1027"/>
                                        </p:tgtEl>
                                      </p:cBhvr>
                                      <p:from x="100000" y="100000"/>
                                      <p:to x="80000" y="100000"/>
                                    </p:animScale>
                                    <p:anim by="(#ppt_h/3+#ppt_w*0.1)" calcmode="lin" valueType="num">
                                      <p:cBhvr additive="sum">
                                        <p:cTn id="35" dur="200" decel="100000" autoRev="1" fill="hold">
                                          <p:stCondLst>
                                            <p:cond delay="600"/>
                                          </p:stCondLst>
                                        </p:cTn>
                                        <p:tgtEl>
                                          <p:spTgt spid="1027"/>
                                        </p:tgtEl>
                                        <p:attrNameLst>
                                          <p:attrName>ppt_x</p:attrName>
                                        </p:attrNameLst>
                                      </p:cBhvr>
                                    </p:anim>
                                  </p:childTnLst>
                                </p:cTn>
                              </p:par>
                            </p:childTnLst>
                          </p:cTn>
                        </p:par>
                        <p:par>
                          <p:cTn id="36" fill="hold">
                            <p:stCondLst>
                              <p:cond delay="9750"/>
                            </p:stCondLst>
                            <p:childTnLst>
                              <p:par>
                                <p:cTn id="37" presetID="34"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from="(-#ppt_w/2)" to="(#ppt_x)" calcmode="lin" valueType="num">
                                      <p:cBhvr>
                                        <p:cTn id="39" dur="600" fill="hold">
                                          <p:stCondLst>
                                            <p:cond delay="0"/>
                                          </p:stCondLst>
                                        </p:cTn>
                                        <p:tgtEl>
                                          <p:spTgt spid="7"/>
                                        </p:tgtEl>
                                        <p:attrNameLst>
                                          <p:attrName>ppt_x</p:attrName>
                                        </p:attrNameLst>
                                      </p:cBhvr>
                                    </p:anim>
                                    <p:anim from="0" to="-1.0" calcmode="lin" valueType="num">
                                      <p:cBhvr>
                                        <p:cTn id="40" dur="200" decel="50000" autoRev="1" fill="hold">
                                          <p:stCondLst>
                                            <p:cond delay="600"/>
                                          </p:stCondLst>
                                        </p:cTn>
                                        <p:tgtEl>
                                          <p:spTgt spid="7"/>
                                        </p:tgtEl>
                                        <p:attrNameLst>
                                          <p:attrName>xshear</p:attrName>
                                        </p:attrNameLst>
                                      </p:cBhvr>
                                    </p:anim>
                                    <p:animScale>
                                      <p:cBhvr>
                                        <p:cTn id="41" dur="200" decel="100000" autoRev="1" fill="hold">
                                          <p:stCondLst>
                                            <p:cond delay="600"/>
                                          </p:stCondLst>
                                        </p:cTn>
                                        <p:tgtEl>
                                          <p:spTgt spid="7"/>
                                        </p:tgtEl>
                                      </p:cBhvr>
                                      <p:from x="100000" y="100000"/>
                                      <p:to x="80000" y="100000"/>
                                    </p:animScale>
                                    <p:anim by="(#ppt_h/3+#ppt_w*0.1)" calcmode="lin" valueType="num">
                                      <p:cBhvr additive="sum">
                                        <p:cTn id="42" dur="200" decel="100000" autoRev="1" fill="hold">
                                          <p:stCondLst>
                                            <p:cond delay="600"/>
                                          </p:stCondLst>
                                        </p:cTn>
                                        <p:tgtEl>
                                          <p:spTgt spid="7"/>
                                        </p:tgtEl>
                                        <p:attrNameLst>
                                          <p:attrName>ppt_x</p:attrName>
                                        </p:attrNameLst>
                                      </p:cBhvr>
                                    </p:anim>
                                  </p:childTnLst>
                                </p:cTn>
                              </p:par>
                            </p:childTnLst>
                          </p:cTn>
                        </p:par>
                        <p:par>
                          <p:cTn id="43" fill="hold">
                            <p:stCondLst>
                              <p:cond delay="10750"/>
                            </p:stCondLst>
                            <p:childTnLst>
                              <p:par>
                                <p:cTn id="44" presetID="34"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from="(-#ppt_w/2)" to="(#ppt_x)" calcmode="lin" valueType="num">
                                      <p:cBhvr>
                                        <p:cTn id="46" dur="600" fill="hold">
                                          <p:stCondLst>
                                            <p:cond delay="0"/>
                                          </p:stCondLst>
                                        </p:cTn>
                                        <p:tgtEl>
                                          <p:spTgt spid="8"/>
                                        </p:tgtEl>
                                        <p:attrNameLst>
                                          <p:attrName>ppt_x</p:attrName>
                                        </p:attrNameLst>
                                      </p:cBhvr>
                                    </p:anim>
                                    <p:anim from="0" to="-1.0" calcmode="lin" valueType="num">
                                      <p:cBhvr>
                                        <p:cTn id="47" dur="200" decel="50000" autoRev="1" fill="hold">
                                          <p:stCondLst>
                                            <p:cond delay="600"/>
                                          </p:stCondLst>
                                        </p:cTn>
                                        <p:tgtEl>
                                          <p:spTgt spid="8"/>
                                        </p:tgtEl>
                                        <p:attrNameLst>
                                          <p:attrName>xshear</p:attrName>
                                        </p:attrNameLst>
                                      </p:cBhvr>
                                    </p:anim>
                                    <p:animScale>
                                      <p:cBhvr>
                                        <p:cTn id="48" dur="200" decel="100000" autoRev="1" fill="hold">
                                          <p:stCondLst>
                                            <p:cond delay="600"/>
                                          </p:stCondLst>
                                        </p:cTn>
                                        <p:tgtEl>
                                          <p:spTgt spid="8"/>
                                        </p:tgtEl>
                                      </p:cBhvr>
                                      <p:from x="100000" y="100000"/>
                                      <p:to x="80000" y="100000"/>
                                    </p:animScale>
                                    <p:anim by="(#ppt_h/3+#ppt_w*0.1)" calcmode="lin" valueType="num">
                                      <p:cBhvr additive="sum">
                                        <p:cTn id="49" dur="200" decel="100000" autoRev="1" fill="hold">
                                          <p:stCondLst>
                                            <p:cond delay="600"/>
                                          </p:stCondLst>
                                        </p:cTn>
                                        <p:tgtEl>
                                          <p:spTgt spid="8"/>
                                        </p:tgtEl>
                                        <p:attrNameLst>
                                          <p:attrName>ppt_x</p:attrName>
                                        </p:attrNameLst>
                                      </p:cBhvr>
                                    </p:anim>
                                  </p:childTnLst>
                                </p:cTn>
                              </p:par>
                            </p:childTnLst>
                          </p:cTn>
                        </p:par>
                        <p:par>
                          <p:cTn id="50" fill="hold">
                            <p:stCondLst>
                              <p:cond delay="11750"/>
                            </p:stCondLst>
                            <p:childTnLst>
                              <p:par>
                                <p:cTn id="51" presetID="34"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from="(-#ppt_w/2)" to="(#ppt_x)" calcmode="lin" valueType="num">
                                      <p:cBhvr>
                                        <p:cTn id="53" dur="600" fill="hold">
                                          <p:stCondLst>
                                            <p:cond delay="0"/>
                                          </p:stCondLst>
                                        </p:cTn>
                                        <p:tgtEl>
                                          <p:spTgt spid="9"/>
                                        </p:tgtEl>
                                        <p:attrNameLst>
                                          <p:attrName>ppt_x</p:attrName>
                                        </p:attrNameLst>
                                      </p:cBhvr>
                                    </p:anim>
                                    <p:anim from="0" to="-1.0" calcmode="lin" valueType="num">
                                      <p:cBhvr>
                                        <p:cTn id="54" dur="200" decel="50000" autoRev="1" fill="hold">
                                          <p:stCondLst>
                                            <p:cond delay="600"/>
                                          </p:stCondLst>
                                        </p:cTn>
                                        <p:tgtEl>
                                          <p:spTgt spid="9"/>
                                        </p:tgtEl>
                                        <p:attrNameLst>
                                          <p:attrName>xshear</p:attrName>
                                        </p:attrNameLst>
                                      </p:cBhvr>
                                    </p:anim>
                                    <p:animScale>
                                      <p:cBhvr>
                                        <p:cTn id="55" dur="200" decel="100000" autoRev="1" fill="hold">
                                          <p:stCondLst>
                                            <p:cond delay="600"/>
                                          </p:stCondLst>
                                        </p:cTn>
                                        <p:tgtEl>
                                          <p:spTgt spid="9"/>
                                        </p:tgtEl>
                                      </p:cBhvr>
                                      <p:from x="100000" y="100000"/>
                                      <p:to x="80000" y="100000"/>
                                    </p:animScale>
                                    <p:anim by="(#ppt_h/3+#ppt_w*0.1)" calcmode="lin" valueType="num">
                                      <p:cBhvr additive="sum">
                                        <p:cTn id="56" dur="200" decel="100000" autoRev="1" fill="hold">
                                          <p:stCondLst>
                                            <p:cond delay="600"/>
                                          </p:stCondLst>
                                        </p:cTn>
                                        <p:tgtEl>
                                          <p:spTgt spid="9"/>
                                        </p:tgtEl>
                                        <p:attrNameLst>
                                          <p:attrName>ppt_x</p:attrName>
                                        </p:attrNameLst>
                                      </p:cBhvr>
                                    </p:anim>
                                  </p:childTnLst>
                                </p:cTn>
                              </p:par>
                            </p:childTnLst>
                          </p:cTn>
                        </p:par>
                        <p:par>
                          <p:cTn id="57" fill="hold">
                            <p:stCondLst>
                              <p:cond delay="12750"/>
                            </p:stCondLst>
                            <p:childTnLst>
                              <p:par>
                                <p:cTn id="58" presetID="40" presetClass="entr" presetSubtype="0" fill="hold" nodeType="afterEffect">
                                  <p:stCondLst>
                                    <p:cond delay="0"/>
                                  </p:stCondLst>
                                  <p:iterate type="lt">
                                    <p:tmPct val="10000"/>
                                  </p:iterate>
                                  <p:childTnLst>
                                    <p:set>
                                      <p:cBhvr>
                                        <p:cTn id="59" dur="1" fill="hold">
                                          <p:stCondLst>
                                            <p:cond delay="0"/>
                                          </p:stCondLst>
                                        </p:cTn>
                                        <p:tgtEl>
                                          <p:spTgt spid="6">
                                            <p:txEl>
                                              <p:pRg st="1" end="1"/>
                                            </p:txEl>
                                          </p:spTgt>
                                        </p:tgtEl>
                                        <p:attrNameLst>
                                          <p:attrName>style.visibility</p:attrName>
                                        </p:attrNameLst>
                                      </p:cBhvr>
                                      <p:to>
                                        <p:strVal val="visible"/>
                                      </p:to>
                                    </p:set>
                                    <p:animEffect transition="in" filter="fade">
                                      <p:cBhvr>
                                        <p:cTn id="60" dur="500"/>
                                        <p:tgtEl>
                                          <p:spTgt spid="6">
                                            <p:txEl>
                                              <p:pRg st="1" end="1"/>
                                            </p:txEl>
                                          </p:spTgt>
                                        </p:tgtEl>
                                      </p:cBhvr>
                                    </p:animEffect>
                                    <p:anim calcmode="lin" valueType="num">
                                      <p:cBhvr>
                                        <p:cTn id="61" dur="5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6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63" fill="hold">
                            <p:stCondLst>
                              <p:cond delay="15200"/>
                            </p:stCondLst>
                            <p:childTnLst>
                              <p:par>
                                <p:cTn id="64" presetID="40" presetClass="entr" presetSubtype="0" fill="hold" nodeType="afterEffect">
                                  <p:stCondLst>
                                    <p:cond delay="0"/>
                                  </p:stCondLst>
                                  <p:iterate type="lt">
                                    <p:tmPct val="10000"/>
                                  </p:iterate>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500"/>
                                        <p:tgtEl>
                                          <p:spTgt spid="6">
                                            <p:txEl>
                                              <p:pRg st="2" end="2"/>
                                            </p:txEl>
                                          </p:spTgt>
                                        </p:tgtEl>
                                      </p:cBhvr>
                                    </p:animEffect>
                                    <p:anim calcmode="lin" valueType="num">
                                      <p:cBhvr>
                                        <p:cTn id="67" dur="5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6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alpha val="16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4"/>
            <a:ext cx="8229600" cy="5904656"/>
          </a:xfrm>
        </p:spPr>
        <p:txBody>
          <a:bodyPr>
            <a:normAutofit/>
          </a:bodyPr>
          <a:lstStyle/>
          <a:p>
            <a:pPr>
              <a:buNone/>
            </a:pPr>
            <a:endParaRPr lang="tr-TR" sz="2400" dirty="0" smtClean="0"/>
          </a:p>
          <a:p>
            <a:pPr>
              <a:buNone/>
            </a:pPr>
            <a:r>
              <a:rPr lang="tr-TR" sz="2400" dirty="0" smtClean="0"/>
              <a:t>Tekrar sordu” Hala kim istiyor?”. Salonda aynı eller havaya kalktı.</a:t>
            </a:r>
          </a:p>
          <a:p>
            <a:pPr>
              <a:buNone/>
            </a:pPr>
            <a:endParaRPr lang="tr-TR" sz="2400" dirty="0" smtClean="0"/>
          </a:p>
          <a:p>
            <a:pPr>
              <a:buNone/>
            </a:pPr>
            <a:endParaRPr lang="tr-TR" sz="2400" dirty="0" smtClean="0"/>
          </a:p>
          <a:p>
            <a:pPr>
              <a:buNone/>
            </a:pPr>
            <a:endParaRPr lang="tr-TR" sz="2400" dirty="0" smtClean="0"/>
          </a:p>
          <a:p>
            <a:pPr>
              <a:buNone/>
            </a:pPr>
            <a:endParaRPr lang="tr-TR" sz="2400" dirty="0" smtClean="0"/>
          </a:p>
          <a:p>
            <a:pPr>
              <a:buNone/>
            </a:pPr>
            <a:endParaRPr lang="tr-TR" sz="2400" dirty="0" smtClean="0"/>
          </a:p>
          <a:p>
            <a:pPr>
              <a:buNone/>
            </a:pPr>
            <a:endParaRPr lang="tr-TR" sz="2400" dirty="0" smtClean="0"/>
          </a:p>
          <a:p>
            <a:pPr>
              <a:buNone/>
            </a:pPr>
            <a:endParaRPr lang="tr-TR" sz="2400" dirty="0" smtClean="0"/>
          </a:p>
          <a:p>
            <a:pPr>
              <a:buNone/>
            </a:pPr>
            <a:r>
              <a:rPr lang="tr-TR" sz="2400" dirty="0" smtClean="0"/>
              <a:t>“Pekala şunu yaparsam ne olacak bakalım?”dedi.Banknotu yere attı ve ayakkabısının altında ezmeye başladı .Bir süre sonra eğildi ve parayı aldı.Banknot kirli ve buruş buruş olmuştu.</a:t>
            </a:r>
          </a:p>
          <a:p>
            <a:pPr>
              <a:buNone/>
            </a:pPr>
            <a:endParaRPr lang="tr-TR" sz="2400" dirty="0" smtClean="0"/>
          </a:p>
        </p:txBody>
      </p:sp>
      <p:pic>
        <p:nvPicPr>
          <p:cNvPr id="4" name="Picture 3" descr="C:\Users\mervelif\Desktop\193a96adf1187f25df76aa5e5e429434_1277032583.jpg"/>
          <p:cNvPicPr>
            <a:picLocks noChangeAspect="1" noChangeArrowheads="1"/>
          </p:cNvPicPr>
          <p:nvPr/>
        </p:nvPicPr>
        <p:blipFill>
          <a:blip r:embed="rId2" cstate="print"/>
          <a:srcRect/>
          <a:stretch>
            <a:fillRect/>
          </a:stretch>
        </p:blipFill>
        <p:spPr bwMode="auto">
          <a:xfrm>
            <a:off x="251520" y="1700808"/>
            <a:ext cx="2571343" cy="1728192"/>
          </a:xfrm>
          <a:prstGeom prst="rect">
            <a:avLst/>
          </a:prstGeom>
          <a:noFill/>
        </p:spPr>
      </p:pic>
      <p:pic>
        <p:nvPicPr>
          <p:cNvPr id="5" name="Picture 3" descr="C:\Users\mervelif\Desktop\193a96adf1187f25df76aa5e5e429434_1277032583.jpg"/>
          <p:cNvPicPr>
            <a:picLocks noChangeAspect="1" noChangeArrowheads="1"/>
          </p:cNvPicPr>
          <p:nvPr/>
        </p:nvPicPr>
        <p:blipFill>
          <a:blip r:embed="rId2" cstate="print"/>
          <a:srcRect/>
          <a:stretch>
            <a:fillRect/>
          </a:stretch>
        </p:blipFill>
        <p:spPr bwMode="auto">
          <a:xfrm>
            <a:off x="2627785" y="2060848"/>
            <a:ext cx="2035646" cy="1368152"/>
          </a:xfrm>
          <a:prstGeom prst="rect">
            <a:avLst/>
          </a:prstGeom>
          <a:noFill/>
        </p:spPr>
      </p:pic>
      <p:pic>
        <p:nvPicPr>
          <p:cNvPr id="6" name="Picture 3" descr="C:\Users\mervelif\Desktop\193a96adf1187f25df76aa5e5e429434_1277032583.jpg"/>
          <p:cNvPicPr>
            <a:picLocks noChangeAspect="1" noChangeArrowheads="1"/>
          </p:cNvPicPr>
          <p:nvPr/>
        </p:nvPicPr>
        <p:blipFill>
          <a:blip r:embed="rId2" cstate="print"/>
          <a:srcRect/>
          <a:stretch>
            <a:fillRect/>
          </a:stretch>
        </p:blipFill>
        <p:spPr bwMode="auto">
          <a:xfrm>
            <a:off x="4788024" y="2492896"/>
            <a:ext cx="1499950" cy="1008112"/>
          </a:xfrm>
          <a:prstGeom prst="rect">
            <a:avLst/>
          </a:prstGeom>
          <a:noFill/>
        </p:spPr>
      </p:pic>
      <p:pic>
        <p:nvPicPr>
          <p:cNvPr id="7" name="Picture 3" descr="C:\Users\mervelif\Desktop\193a96adf1187f25df76aa5e5e429434_1277032583.jpg"/>
          <p:cNvPicPr>
            <a:picLocks noChangeAspect="1" noChangeArrowheads="1"/>
          </p:cNvPicPr>
          <p:nvPr/>
        </p:nvPicPr>
        <p:blipFill>
          <a:blip r:embed="rId3" cstate="print"/>
          <a:srcRect/>
          <a:stretch>
            <a:fillRect/>
          </a:stretch>
        </p:blipFill>
        <p:spPr bwMode="auto">
          <a:xfrm>
            <a:off x="6588224" y="2852936"/>
            <a:ext cx="1008112" cy="6775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0" fill="hold">
                            <p:stCondLst>
                              <p:cond delay="6700"/>
                            </p:stCondLst>
                            <p:childTnLst>
                              <p:par>
                                <p:cTn id="11" presetID="34"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par>
                          <p:cTn id="17" fill="hold">
                            <p:stCondLst>
                              <p:cond delay="7700"/>
                            </p:stCondLst>
                            <p:childTnLst>
                              <p:par>
                                <p:cTn id="18" presetID="34"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from="(-#ppt_w/2)" to="(#ppt_x)" calcmode="lin" valueType="num">
                                      <p:cBhvr>
                                        <p:cTn id="20" dur="600" fill="hold">
                                          <p:stCondLst>
                                            <p:cond delay="0"/>
                                          </p:stCondLst>
                                        </p:cTn>
                                        <p:tgtEl>
                                          <p:spTgt spid="5"/>
                                        </p:tgtEl>
                                        <p:attrNameLst>
                                          <p:attrName>ppt_x</p:attrName>
                                        </p:attrNameLst>
                                      </p:cBhvr>
                                    </p:anim>
                                    <p:anim from="0" to="-1.0" calcmode="lin" valueType="num">
                                      <p:cBhvr>
                                        <p:cTn id="21" dur="200" decel="50000" autoRev="1" fill="hold">
                                          <p:stCondLst>
                                            <p:cond delay="600"/>
                                          </p:stCondLst>
                                        </p:cTn>
                                        <p:tgtEl>
                                          <p:spTgt spid="5"/>
                                        </p:tgtEl>
                                        <p:attrNameLst>
                                          <p:attrName>xshear</p:attrName>
                                        </p:attrNameLst>
                                      </p:cBhvr>
                                    </p:anim>
                                    <p:animScale>
                                      <p:cBhvr>
                                        <p:cTn id="22" dur="200" decel="100000" autoRev="1" fill="hold">
                                          <p:stCondLst>
                                            <p:cond delay="600"/>
                                          </p:stCondLst>
                                        </p:cTn>
                                        <p:tgtEl>
                                          <p:spTgt spid="5"/>
                                        </p:tgtEl>
                                      </p:cBhvr>
                                      <p:from x="100000" y="100000"/>
                                      <p:to x="80000" y="100000"/>
                                    </p:animScale>
                                    <p:anim by="(#ppt_h/3+#ppt_w*0.1)" calcmode="lin" valueType="num">
                                      <p:cBhvr additive="sum">
                                        <p:cTn id="23" dur="200" decel="100000" autoRev="1" fill="hold">
                                          <p:stCondLst>
                                            <p:cond delay="600"/>
                                          </p:stCondLst>
                                        </p:cTn>
                                        <p:tgtEl>
                                          <p:spTgt spid="5"/>
                                        </p:tgtEl>
                                        <p:attrNameLst>
                                          <p:attrName>ppt_x</p:attrName>
                                        </p:attrNameLst>
                                      </p:cBhvr>
                                    </p:anim>
                                  </p:childTnLst>
                                </p:cTn>
                              </p:par>
                            </p:childTnLst>
                          </p:cTn>
                        </p:par>
                        <p:par>
                          <p:cTn id="24" fill="hold">
                            <p:stCondLst>
                              <p:cond delay="8700"/>
                            </p:stCondLst>
                            <p:childTnLst>
                              <p:par>
                                <p:cTn id="25" presetID="34"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from="(-#ppt_w/2)" to="(#ppt_x)" calcmode="lin" valueType="num">
                                      <p:cBhvr>
                                        <p:cTn id="27" dur="600" fill="hold">
                                          <p:stCondLst>
                                            <p:cond delay="0"/>
                                          </p:stCondLst>
                                        </p:cTn>
                                        <p:tgtEl>
                                          <p:spTgt spid="6"/>
                                        </p:tgtEl>
                                        <p:attrNameLst>
                                          <p:attrName>ppt_x</p:attrName>
                                        </p:attrNameLst>
                                      </p:cBhvr>
                                    </p:anim>
                                    <p:anim from="0" to="-1.0" calcmode="lin" valueType="num">
                                      <p:cBhvr>
                                        <p:cTn id="28" dur="200" decel="50000" autoRev="1" fill="hold">
                                          <p:stCondLst>
                                            <p:cond delay="600"/>
                                          </p:stCondLst>
                                        </p:cTn>
                                        <p:tgtEl>
                                          <p:spTgt spid="6"/>
                                        </p:tgtEl>
                                        <p:attrNameLst>
                                          <p:attrName>xshear</p:attrName>
                                        </p:attrNameLst>
                                      </p:cBhvr>
                                    </p:anim>
                                    <p:animScale>
                                      <p:cBhvr>
                                        <p:cTn id="29" dur="200" decel="100000" autoRev="1" fill="hold">
                                          <p:stCondLst>
                                            <p:cond delay="600"/>
                                          </p:stCondLst>
                                        </p:cTn>
                                        <p:tgtEl>
                                          <p:spTgt spid="6"/>
                                        </p:tgtEl>
                                      </p:cBhvr>
                                      <p:from x="100000" y="100000"/>
                                      <p:to x="80000" y="100000"/>
                                    </p:animScale>
                                    <p:anim by="(#ppt_h/3+#ppt_w*0.1)" calcmode="lin" valueType="num">
                                      <p:cBhvr additive="sum">
                                        <p:cTn id="30" dur="200" decel="100000" autoRev="1" fill="hold">
                                          <p:stCondLst>
                                            <p:cond delay="600"/>
                                          </p:stCondLst>
                                        </p:cTn>
                                        <p:tgtEl>
                                          <p:spTgt spid="6"/>
                                        </p:tgtEl>
                                        <p:attrNameLst>
                                          <p:attrName>ppt_x</p:attrName>
                                        </p:attrNameLst>
                                      </p:cBhvr>
                                    </p:anim>
                                  </p:childTnLst>
                                </p:cTn>
                              </p:par>
                            </p:childTnLst>
                          </p:cTn>
                        </p:par>
                        <p:par>
                          <p:cTn id="31" fill="hold">
                            <p:stCondLst>
                              <p:cond delay="9700"/>
                            </p:stCondLst>
                            <p:childTnLst>
                              <p:par>
                                <p:cTn id="32" presetID="34"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from="(-#ppt_w/2)" to="(#ppt_x)" calcmode="lin" valueType="num">
                                      <p:cBhvr>
                                        <p:cTn id="34" dur="600" fill="hold">
                                          <p:stCondLst>
                                            <p:cond delay="0"/>
                                          </p:stCondLst>
                                        </p:cTn>
                                        <p:tgtEl>
                                          <p:spTgt spid="7"/>
                                        </p:tgtEl>
                                        <p:attrNameLst>
                                          <p:attrName>ppt_x</p:attrName>
                                        </p:attrNameLst>
                                      </p:cBhvr>
                                    </p:anim>
                                    <p:anim from="0" to="-1.0" calcmode="lin" valueType="num">
                                      <p:cBhvr>
                                        <p:cTn id="35" dur="200" decel="50000" autoRev="1" fill="hold">
                                          <p:stCondLst>
                                            <p:cond delay="600"/>
                                          </p:stCondLst>
                                        </p:cTn>
                                        <p:tgtEl>
                                          <p:spTgt spid="7"/>
                                        </p:tgtEl>
                                        <p:attrNameLst>
                                          <p:attrName>xshear</p:attrName>
                                        </p:attrNameLst>
                                      </p:cBhvr>
                                    </p:anim>
                                    <p:animScale>
                                      <p:cBhvr>
                                        <p:cTn id="36" dur="200" decel="100000" autoRev="1" fill="hold">
                                          <p:stCondLst>
                                            <p:cond delay="600"/>
                                          </p:stCondLst>
                                        </p:cTn>
                                        <p:tgtEl>
                                          <p:spTgt spid="7"/>
                                        </p:tgtEl>
                                      </p:cBhvr>
                                      <p:from x="100000" y="100000"/>
                                      <p:to x="80000" y="100000"/>
                                    </p:animScale>
                                    <p:anim by="(#ppt_h/3+#ppt_w*0.1)" calcmode="lin" valueType="num">
                                      <p:cBhvr additive="sum">
                                        <p:cTn id="37" dur="200" decel="100000" autoRev="1" fill="hold">
                                          <p:stCondLst>
                                            <p:cond delay="600"/>
                                          </p:stCondLst>
                                        </p:cTn>
                                        <p:tgtEl>
                                          <p:spTgt spid="7"/>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1"/>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TotalTime>
  <Words>445</Words>
  <Application>Microsoft Office PowerPoint</Application>
  <PresentationFormat>Ekran Gösterisi (4:3)</PresentationFormat>
  <Paragraphs>71</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KENDİNİ SEV </vt:lpstr>
      <vt:lpstr>KENDİMİZİ SEVİP BAŞARILI OLMAK İÇİN ALTIN KURALLAR</vt:lpstr>
      <vt:lpstr>Kural 1 : Devamlı Olumlu Düşüncelere  Sahip Olmak</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KENDİNİZİ SEVMENİZ İÇİN 5 SEBEP</dc:title>
  <dc:creator>mervelif</dc:creator>
  <cp:lastModifiedBy>fatma</cp:lastModifiedBy>
  <cp:revision>23</cp:revision>
  <dcterms:created xsi:type="dcterms:W3CDTF">2011-10-29T13:22:45Z</dcterms:created>
  <dcterms:modified xsi:type="dcterms:W3CDTF">2017-02-28T06:51:23Z</dcterms:modified>
</cp:coreProperties>
</file>