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AEF64545-D16D-4B02-A8C3-53D9EFB427DB}" type="datetimeFigureOut">
              <a:rPr lang="tr-TR" smtClean="0"/>
              <a:pPr/>
              <a:t>28.2.2017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322DB06-F8F3-4E0A-8EFB-F97568DD200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F64545-D16D-4B02-A8C3-53D9EFB427DB}" type="datetimeFigureOut">
              <a:rPr lang="tr-TR" smtClean="0"/>
              <a:pPr/>
              <a:t>28.2.2017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F64545-D16D-4B02-A8C3-53D9EFB427DB}" type="datetimeFigureOut">
              <a:rPr lang="tr-TR" smtClean="0"/>
              <a:pPr/>
              <a:t>28.2.2017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AEF64545-D16D-4B02-A8C3-53D9EFB427DB}" type="datetimeFigureOut">
              <a:rPr lang="tr-TR" smtClean="0"/>
              <a:pPr/>
              <a:t>28.2.2017</a:t>
            </a:fld>
            <a:endParaRPr lang="tr-TR"/>
          </a:p>
        </p:txBody>
      </p:sp>
      <p:sp>
        <p:nvSpPr>
          <p:cNvPr id="9" name="8 Slayt Numarası Yer Tutucusu"/>
          <p:cNvSpPr>
            <a:spLocks noGrp="1"/>
          </p:cNvSpPr>
          <p:nvPr>
            <p:ph type="sldNum" sz="quarter" idx="15"/>
          </p:nvPr>
        </p:nvSpPr>
        <p:spPr/>
        <p:txBody>
          <a:bodyPr rtlCol="0"/>
          <a:lstStyle/>
          <a:p>
            <a:fld id="{B322DB06-F8F3-4E0A-8EFB-F97568DD2004}"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AEF64545-D16D-4B02-A8C3-53D9EFB427DB}" type="datetimeFigureOut">
              <a:rPr lang="tr-TR" smtClean="0"/>
              <a:pPr/>
              <a:t>28.2.2017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322DB06-F8F3-4E0A-8EFB-F97568DD200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EF64545-D16D-4B02-A8C3-53D9EFB427DB}" type="datetimeFigureOut">
              <a:rPr lang="tr-TR" smtClean="0"/>
              <a:pPr/>
              <a:t>28.2.2017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AEF64545-D16D-4B02-A8C3-53D9EFB427DB}" type="datetimeFigureOut">
              <a:rPr lang="tr-TR" smtClean="0"/>
              <a:pPr/>
              <a:t>28.2.2017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AEF64545-D16D-4B02-A8C3-53D9EFB427DB}" type="datetimeFigureOut">
              <a:rPr lang="tr-TR" smtClean="0"/>
              <a:pPr/>
              <a:t>28.2.2017</a:t>
            </a:fld>
            <a:endParaRPr lang="tr-TR"/>
          </a:p>
        </p:txBody>
      </p:sp>
      <p:sp>
        <p:nvSpPr>
          <p:cNvPr id="7" name="6 Slayt Numarası Yer Tutucusu"/>
          <p:cNvSpPr>
            <a:spLocks noGrp="1"/>
          </p:cNvSpPr>
          <p:nvPr>
            <p:ph type="sldNum" sz="quarter" idx="11"/>
          </p:nvPr>
        </p:nvSpPr>
        <p:spPr/>
        <p:txBody>
          <a:bodyPr rtlCol="0"/>
          <a:lstStyle/>
          <a:p>
            <a:fld id="{B322DB06-F8F3-4E0A-8EFB-F97568DD2004}"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EF64545-D16D-4B02-A8C3-53D9EFB427DB}" type="datetimeFigureOut">
              <a:rPr lang="tr-TR" smtClean="0"/>
              <a:pPr/>
              <a:t>28.2.2017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AEF64545-D16D-4B02-A8C3-53D9EFB427DB}" type="datetimeFigureOut">
              <a:rPr lang="tr-TR" smtClean="0"/>
              <a:pPr/>
              <a:t>28.2.2017</a:t>
            </a:fld>
            <a:endParaRPr lang="tr-TR"/>
          </a:p>
        </p:txBody>
      </p:sp>
      <p:sp>
        <p:nvSpPr>
          <p:cNvPr id="22" name="21 Slayt Numarası Yer Tutucusu"/>
          <p:cNvSpPr>
            <a:spLocks noGrp="1"/>
          </p:cNvSpPr>
          <p:nvPr>
            <p:ph type="sldNum" sz="quarter" idx="15"/>
          </p:nvPr>
        </p:nvSpPr>
        <p:spPr/>
        <p:txBody>
          <a:bodyPr rtlCol="0"/>
          <a:lstStyle/>
          <a:p>
            <a:fld id="{B322DB06-F8F3-4E0A-8EFB-F97568DD2004}"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AEF64545-D16D-4B02-A8C3-53D9EFB427DB}" type="datetimeFigureOut">
              <a:rPr lang="tr-TR" smtClean="0"/>
              <a:pPr/>
              <a:t>28.2.2017</a:t>
            </a:fld>
            <a:endParaRPr lang="tr-TR"/>
          </a:p>
        </p:txBody>
      </p:sp>
      <p:sp>
        <p:nvSpPr>
          <p:cNvPr id="18" name="17 Slayt Numarası Yer Tutucusu"/>
          <p:cNvSpPr>
            <a:spLocks noGrp="1"/>
          </p:cNvSpPr>
          <p:nvPr>
            <p:ph type="sldNum" sz="quarter" idx="11"/>
          </p:nvPr>
        </p:nvSpPr>
        <p:spPr/>
        <p:txBody>
          <a:bodyPr rtlCol="0"/>
          <a:lstStyle/>
          <a:p>
            <a:fld id="{B322DB06-F8F3-4E0A-8EFB-F97568DD2004}"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F64545-D16D-4B02-A8C3-53D9EFB427DB}" type="datetimeFigureOut">
              <a:rPr lang="tr-TR" smtClean="0"/>
              <a:pPr/>
              <a:t>28.2.2017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22DB06-F8F3-4E0A-8EFB-F97568DD200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push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87624" y="647930"/>
            <a:ext cx="7020272" cy="5517374"/>
          </a:xfrm>
        </p:spPr>
        <p:txBody>
          <a:bodyPr>
            <a:normAutofit fontScale="90000"/>
          </a:bodyPr>
          <a:lstStyle/>
          <a:p>
            <a:pPr algn="ctr"/>
            <a:r>
              <a:rPr lang="tr-TR" sz="6500" dirty="0" smtClean="0">
                <a:solidFill>
                  <a:schemeClr val="tx1">
                    <a:lumMod val="95000"/>
                    <a:lumOff val="5000"/>
                  </a:schemeClr>
                </a:solidFill>
              </a:rPr>
              <a:t>SOSYAL KABUL</a:t>
            </a:r>
            <a:r>
              <a:rPr lang="tr-TR" sz="5500" dirty="0" smtClean="0"/>
              <a:t/>
            </a:r>
            <a:br>
              <a:rPr lang="tr-TR" sz="5500" dirty="0" smtClean="0"/>
            </a:br>
            <a:r>
              <a:rPr lang="tr-TR" sz="5500" dirty="0" smtClean="0"/>
              <a:t/>
            </a:r>
            <a:br>
              <a:rPr lang="tr-TR" sz="5500" dirty="0" smtClean="0"/>
            </a:br>
            <a:r>
              <a:rPr lang="tr-TR" sz="5500" dirty="0" smtClean="0"/>
              <a:t/>
            </a:r>
            <a:br>
              <a:rPr lang="tr-TR" sz="5500" dirty="0" smtClean="0"/>
            </a:br>
            <a:r>
              <a:rPr lang="tr-TR" sz="5500" dirty="0" smtClean="0"/>
              <a:t>SINIF İÇİ </a:t>
            </a:r>
            <a:r>
              <a:rPr lang="tr-TR" sz="5500" dirty="0" smtClean="0"/>
              <a:t>ETKİLEŞİMİN </a:t>
            </a:r>
            <a:r>
              <a:rPr lang="tr-TR" sz="5500" dirty="0" smtClean="0"/>
              <a:t>ARTTIRILMASI</a:t>
            </a:r>
            <a:endParaRPr lang="tr-TR" sz="5500" dirty="0"/>
          </a:p>
        </p:txBody>
      </p:sp>
      <p:sp>
        <p:nvSpPr>
          <p:cNvPr id="3" name="2 Alt Başlık"/>
          <p:cNvSpPr>
            <a:spLocks noGrp="1"/>
          </p:cNvSpPr>
          <p:nvPr>
            <p:ph type="subTitle" idx="1"/>
          </p:nvPr>
        </p:nvSpPr>
        <p:spPr>
          <a:xfrm>
            <a:off x="6480720" y="6165304"/>
            <a:ext cx="2267744" cy="360040"/>
          </a:xfrm>
        </p:spPr>
        <p:txBody>
          <a:bodyPr>
            <a:normAutofit lnSpcReduction="10000"/>
          </a:bodyPr>
          <a:lstStyle/>
          <a:p>
            <a:pPr algn="r"/>
            <a:endParaRPr lang="tr-TR" dirty="0"/>
          </a:p>
        </p:txBody>
      </p:sp>
    </p:spTree>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764704"/>
            <a:ext cx="7467600" cy="4873752"/>
          </a:xfrm>
        </p:spPr>
        <p:txBody>
          <a:bodyPr/>
          <a:lstStyle/>
          <a:p>
            <a:r>
              <a:rPr lang="tr-TR" dirty="0" smtClean="0"/>
              <a:t>Öğretmenlerin, daha önce engelli bireylerle ilgili bilgisi ve deneyiminin olması, tutum ve davranışlarını olumlu yönde etkilediği görülmektedir.</a:t>
            </a:r>
          </a:p>
          <a:p>
            <a:endParaRPr lang="tr-TR" dirty="0" smtClean="0"/>
          </a:p>
          <a:p>
            <a:r>
              <a:rPr lang="tr-TR" dirty="0" smtClean="0"/>
              <a:t>Eğer bir öğretmen öğretim yılı başladığı zaman okulun açıldığı ilk gün sınıfında bir yada birden fazla özel gereksinimli öğrenci olduğunu görüyor, bu öğrencileri hiç tanımıyor ve ne yapması gerektiğini bilmiyorsa öğrenciye yönelik tutum ve davranışlarının olumsuz olması kaçınılmaz olacaktır.</a:t>
            </a:r>
            <a:endParaRPr lang="tr-TR" dirty="0"/>
          </a:p>
        </p:txBody>
      </p:sp>
    </p:spTree>
  </p:cSld>
  <p:clrMapOvr>
    <a:masterClrMapping/>
  </p:clrMapOvr>
  <p:transition spd="slow">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7467600" cy="1728192"/>
          </a:xfrm>
        </p:spPr>
        <p:txBody>
          <a:bodyPr>
            <a:normAutofit fontScale="90000"/>
          </a:bodyPr>
          <a:lstStyle/>
          <a:p>
            <a:pPr algn="ctr"/>
            <a:r>
              <a:rPr lang="tr-TR" dirty="0" smtClean="0">
                <a:solidFill>
                  <a:schemeClr val="tx1">
                    <a:lumMod val="95000"/>
                    <a:lumOff val="5000"/>
                  </a:schemeClr>
                </a:solidFill>
              </a:rPr>
              <a:t>Öğrencinin akranlarına göre akademik becerilerinin az olması, sosyal becerilerin yetersizliği ve olumsuz/problem davranışlar sergilemesi</a:t>
            </a:r>
            <a:endParaRPr lang="tr-TR" dirty="0">
              <a:solidFill>
                <a:schemeClr val="tx1">
                  <a:lumMod val="95000"/>
                  <a:lumOff val="5000"/>
                </a:schemeClr>
              </a:solidFill>
            </a:endParaRPr>
          </a:p>
        </p:txBody>
      </p:sp>
      <p:sp>
        <p:nvSpPr>
          <p:cNvPr id="3" name="2 İçerik Yer Tutucusu"/>
          <p:cNvSpPr>
            <a:spLocks noGrp="1"/>
          </p:cNvSpPr>
          <p:nvPr>
            <p:ph sz="quarter" idx="1"/>
          </p:nvPr>
        </p:nvSpPr>
        <p:spPr>
          <a:xfrm>
            <a:off x="323528" y="2204864"/>
            <a:ext cx="8280920" cy="4032448"/>
          </a:xfrm>
        </p:spPr>
        <p:txBody>
          <a:bodyPr>
            <a:normAutofit fontScale="92500" lnSpcReduction="10000"/>
          </a:bodyPr>
          <a:lstStyle/>
          <a:p>
            <a:pPr>
              <a:buFont typeface="Wingdings" pitchFamily="2" charset="2"/>
              <a:buChar char="q"/>
            </a:pPr>
            <a:r>
              <a:rPr lang="tr-TR" dirty="0" smtClean="0"/>
              <a:t>Öğrencinin akademik becerilerinde yetersiz olduğu alanlarda desteklenmesi</a:t>
            </a:r>
          </a:p>
          <a:p>
            <a:pPr>
              <a:buNone/>
            </a:pPr>
            <a:endParaRPr lang="tr-TR" dirty="0" smtClean="0"/>
          </a:p>
          <a:p>
            <a:pPr>
              <a:buFont typeface="Wingdings" pitchFamily="2" charset="2"/>
              <a:buChar char="q"/>
            </a:pPr>
            <a:r>
              <a:rPr lang="tr-TR" dirty="0" smtClean="0"/>
              <a:t>Yeterli olduğu becerilerin ön plana çıkartılması</a:t>
            </a:r>
          </a:p>
          <a:p>
            <a:pPr>
              <a:buNone/>
            </a:pPr>
            <a:endParaRPr lang="tr-TR" dirty="0" smtClean="0"/>
          </a:p>
          <a:p>
            <a:pPr>
              <a:buFont typeface="Wingdings" pitchFamily="2" charset="2"/>
              <a:buChar char="q"/>
            </a:pPr>
            <a:r>
              <a:rPr lang="tr-TR" dirty="0" smtClean="0"/>
              <a:t>Sosyal becerilerde gerekli desteğin sağlanması</a:t>
            </a:r>
          </a:p>
          <a:p>
            <a:pPr>
              <a:buNone/>
            </a:pPr>
            <a:endParaRPr lang="tr-TR" dirty="0" smtClean="0"/>
          </a:p>
          <a:p>
            <a:pPr>
              <a:buFont typeface="Wingdings" pitchFamily="2" charset="2"/>
              <a:buChar char="q"/>
            </a:pPr>
            <a:r>
              <a:rPr lang="tr-TR" dirty="0" smtClean="0"/>
              <a:t>Problem davranışların nedenlerinin tespit edilmesi</a:t>
            </a:r>
          </a:p>
          <a:p>
            <a:pPr>
              <a:buNone/>
            </a:pPr>
            <a:endParaRPr lang="tr-TR" dirty="0" smtClean="0"/>
          </a:p>
          <a:p>
            <a:pPr>
              <a:buFont typeface="Wingdings" pitchFamily="2" charset="2"/>
              <a:buChar char="q"/>
            </a:pPr>
            <a:r>
              <a:rPr lang="tr-TR" dirty="0" smtClean="0"/>
              <a:t>Anne babayla destek öğretmenin iş birliği içinde çalışması</a:t>
            </a:r>
            <a:endParaRPr lang="tr-TR" dirty="0"/>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Sosyal kabulü, sınıf içi etkileşim ve özel gereksinimli öğrencilere yönelik tutumlar, </a:t>
            </a:r>
            <a:r>
              <a:rPr lang="tr-TR" b="1" dirty="0" smtClean="0"/>
              <a:t>tutum ölçekleri</a:t>
            </a:r>
            <a:r>
              <a:rPr lang="tr-TR" dirty="0" smtClean="0"/>
              <a:t> kullanılarak ve </a:t>
            </a:r>
            <a:r>
              <a:rPr lang="tr-TR" b="1" dirty="0" err="1" smtClean="0"/>
              <a:t>sosyometrik</a:t>
            </a:r>
            <a:r>
              <a:rPr lang="tr-TR" dirty="0" smtClean="0"/>
              <a:t> ölçümler yapılarak değerlendirilir.</a:t>
            </a:r>
          </a:p>
          <a:p>
            <a:endParaRPr lang="tr-TR" dirty="0" smtClean="0"/>
          </a:p>
          <a:p>
            <a:r>
              <a:rPr lang="tr-TR" dirty="0" smtClean="0"/>
              <a:t>Ancak özel gereksinimli öğrencinin akranlarıyla ilişkisini değerlendirmenin en iyi yolu </a:t>
            </a:r>
            <a:r>
              <a:rPr lang="tr-TR" b="1" dirty="0" smtClean="0"/>
              <a:t>gözlem</a:t>
            </a:r>
            <a:r>
              <a:rPr lang="tr-TR" dirty="0" smtClean="0"/>
              <a:t>dir.</a:t>
            </a:r>
            <a:endParaRPr lang="tr-TR" dirty="0"/>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848816" y="836712"/>
            <a:ext cx="7467600" cy="4873752"/>
          </a:xfrm>
        </p:spPr>
        <p:txBody>
          <a:bodyPr/>
          <a:lstStyle/>
          <a:p>
            <a:pPr>
              <a:buNone/>
            </a:pPr>
            <a:r>
              <a:rPr lang="tr-TR" dirty="0" smtClean="0"/>
              <a:t>		Sınıf öğretmeni özel gereksinimli öğrencinin sosyal kabulünü, akranlarıyla iletişimini ve arkadaşlık ilişkilerini geliştirmek için ;</a:t>
            </a:r>
          </a:p>
          <a:p>
            <a:pPr>
              <a:buNone/>
            </a:pPr>
            <a:endParaRPr lang="tr-TR" dirty="0" smtClean="0"/>
          </a:p>
          <a:p>
            <a:pPr marL="457200" indent="-457200">
              <a:buAutoNum type="arabicPeriod"/>
            </a:pPr>
            <a:r>
              <a:rPr lang="tr-TR" dirty="0" smtClean="0"/>
              <a:t>Öğretmenin tüm öğrencilerin öğretmeni olduğunu göstermesi.</a:t>
            </a:r>
          </a:p>
          <a:p>
            <a:pPr marL="457200" indent="-457200">
              <a:buAutoNum type="arabicPeriod"/>
            </a:pPr>
            <a:endParaRPr lang="tr-TR" dirty="0" smtClean="0"/>
          </a:p>
          <a:p>
            <a:pPr marL="457200" indent="-457200">
              <a:buAutoNum type="arabicPeriod"/>
            </a:pPr>
            <a:r>
              <a:rPr lang="tr-TR" dirty="0" smtClean="0"/>
              <a:t>Öğrencilere bireysel farklılıklar ve özel gereksinimli öğrencinin özellikleri hakkında bilgi vermesi.</a:t>
            </a:r>
            <a:endParaRPr lang="tr-TR" dirty="0"/>
          </a:p>
        </p:txBody>
      </p:sp>
    </p:spTree>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92696"/>
            <a:ext cx="7467600" cy="1143000"/>
          </a:xfrm>
        </p:spPr>
        <p:txBody>
          <a:bodyPr>
            <a:normAutofit/>
          </a:bodyPr>
          <a:lstStyle/>
          <a:p>
            <a:pPr algn="ctr"/>
            <a:r>
              <a:rPr lang="tr-TR" dirty="0" smtClean="0">
                <a:solidFill>
                  <a:schemeClr val="tx1">
                    <a:lumMod val="95000"/>
                    <a:lumOff val="5000"/>
                  </a:schemeClr>
                </a:solidFill>
              </a:rPr>
              <a:t>Öğretmenin tüm öğrencilerin öğretmeni olduğunu göstermesi</a:t>
            </a:r>
            <a:endParaRPr lang="tr-TR" dirty="0">
              <a:solidFill>
                <a:schemeClr val="tx1">
                  <a:lumMod val="95000"/>
                  <a:lumOff val="5000"/>
                </a:schemeClr>
              </a:solidFill>
            </a:endParaRPr>
          </a:p>
        </p:txBody>
      </p:sp>
      <p:sp>
        <p:nvSpPr>
          <p:cNvPr id="3" name="2 İçerik Yer Tutucusu"/>
          <p:cNvSpPr>
            <a:spLocks noGrp="1"/>
          </p:cNvSpPr>
          <p:nvPr>
            <p:ph sz="quarter" idx="1"/>
          </p:nvPr>
        </p:nvSpPr>
        <p:spPr>
          <a:xfrm>
            <a:off x="457200" y="2348880"/>
            <a:ext cx="7467600" cy="3556992"/>
          </a:xfrm>
        </p:spPr>
        <p:txBody>
          <a:bodyPr/>
          <a:lstStyle/>
          <a:p>
            <a:pPr marL="457200" indent="-457200">
              <a:buAutoNum type="alphaLcParenR"/>
            </a:pPr>
            <a:r>
              <a:rPr lang="tr-TR" dirty="0" smtClean="0"/>
              <a:t>Özel gereksinimli öğrencilerinize sınıfta olduğu için mutlu olduğunuzu hissettirin.</a:t>
            </a:r>
          </a:p>
          <a:p>
            <a:pPr marL="457200" indent="-457200">
              <a:buAutoNum type="alphaLcParenR"/>
            </a:pPr>
            <a:endParaRPr lang="tr-TR" dirty="0" smtClean="0"/>
          </a:p>
          <a:p>
            <a:pPr marL="457200" indent="-457200">
              <a:buAutoNum type="alphaLcParenR"/>
            </a:pPr>
            <a:r>
              <a:rPr lang="tr-TR" dirty="0" smtClean="0"/>
              <a:t>Sınıftaki tüm öğrencilerin öğretmeni olun.</a:t>
            </a:r>
          </a:p>
          <a:p>
            <a:pPr marL="457200" indent="-457200">
              <a:buAutoNum type="alphaLcParenR"/>
            </a:pPr>
            <a:endParaRPr lang="tr-TR" dirty="0" smtClean="0"/>
          </a:p>
          <a:p>
            <a:pPr marL="457200" indent="-457200">
              <a:buAutoNum type="alphaLcParenR"/>
            </a:pPr>
            <a:r>
              <a:rPr lang="tr-TR" dirty="0" smtClean="0"/>
              <a:t>Sınıfınızdaki öğrencilerin hepsine, sınıfın önemli bir parçası olduğunu hissettirin.</a:t>
            </a:r>
          </a:p>
        </p:txBody>
      </p:sp>
    </p:spTree>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		</a:t>
            </a:r>
            <a:r>
              <a:rPr lang="tr-TR" b="1" dirty="0" smtClean="0">
                <a:solidFill>
                  <a:schemeClr val="tx1">
                    <a:lumMod val="95000"/>
                    <a:lumOff val="5000"/>
                  </a:schemeClr>
                </a:solidFill>
              </a:rPr>
              <a:t>Kaynaştırma; </a:t>
            </a:r>
            <a:r>
              <a:rPr lang="tr-TR" dirty="0" smtClean="0"/>
              <a:t>farklı özellikleri olan çocukların akranları ile birlikte aynı ortamda eğitim almalarına dayanır.</a:t>
            </a:r>
          </a:p>
          <a:p>
            <a:pPr>
              <a:buNone/>
            </a:pPr>
            <a:endParaRPr lang="tr-TR" dirty="0" smtClean="0"/>
          </a:p>
          <a:p>
            <a:pPr>
              <a:buNone/>
            </a:pPr>
            <a:r>
              <a:rPr lang="tr-TR" b="1" dirty="0" smtClean="0"/>
              <a:t>		Kaynaştırmanın en önemli elemanı, öğrencinin sosyal olarak akranlarıyla birlikte olması olarak ifade edebileceğimiz </a:t>
            </a:r>
            <a:r>
              <a:rPr lang="tr-TR" b="1" dirty="0" smtClean="0">
                <a:solidFill>
                  <a:schemeClr val="tx1">
                    <a:lumMod val="95000"/>
                    <a:lumOff val="5000"/>
                  </a:schemeClr>
                </a:solidFill>
              </a:rPr>
              <a:t>sosyal bütünleşme</a:t>
            </a:r>
            <a:r>
              <a:rPr lang="tr-TR" b="1" dirty="0" smtClean="0"/>
              <a:t>dir. </a:t>
            </a:r>
            <a:endParaRPr lang="tr-TR" b="1" dirty="0"/>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92696"/>
            <a:ext cx="7992888" cy="1143000"/>
          </a:xfrm>
        </p:spPr>
        <p:txBody>
          <a:bodyPr>
            <a:noAutofit/>
          </a:bodyPr>
          <a:lstStyle/>
          <a:p>
            <a:r>
              <a:rPr lang="tr-TR" dirty="0" smtClean="0">
                <a:solidFill>
                  <a:schemeClr val="tx1">
                    <a:lumMod val="95000"/>
                    <a:lumOff val="5000"/>
                  </a:schemeClr>
                </a:solidFill>
              </a:rPr>
              <a:t>Sosyal bütünleşme başka bir ifadeyle</a:t>
            </a:r>
            <a:r>
              <a:rPr lang="tr-TR" dirty="0" smtClean="0"/>
              <a:t>;</a:t>
            </a:r>
            <a:br>
              <a:rPr lang="tr-TR" dirty="0" smtClean="0"/>
            </a:br>
            <a:endParaRPr lang="tr-TR" dirty="0"/>
          </a:p>
        </p:txBody>
      </p:sp>
      <p:sp>
        <p:nvSpPr>
          <p:cNvPr id="3" name="2 İçerik Yer Tutucusu"/>
          <p:cNvSpPr>
            <a:spLocks noGrp="1"/>
          </p:cNvSpPr>
          <p:nvPr>
            <p:ph sz="quarter" idx="1"/>
          </p:nvPr>
        </p:nvSpPr>
        <p:spPr/>
        <p:txBody>
          <a:bodyPr/>
          <a:lstStyle/>
          <a:p>
            <a:pPr>
              <a:buNone/>
            </a:pPr>
            <a:endParaRPr lang="tr-TR" dirty="0" smtClean="0"/>
          </a:p>
          <a:p>
            <a:pPr>
              <a:buFont typeface="Wingdings" pitchFamily="2" charset="2"/>
              <a:buChar char="v"/>
            </a:pPr>
            <a:r>
              <a:rPr lang="tr-TR" dirty="0" smtClean="0"/>
              <a:t>Öğrencinin sınıfın aktif bir öğrencisi olması</a:t>
            </a:r>
          </a:p>
          <a:p>
            <a:pPr>
              <a:buNone/>
            </a:pPr>
            <a:endParaRPr lang="tr-TR" dirty="0" smtClean="0"/>
          </a:p>
          <a:p>
            <a:pPr>
              <a:buFont typeface="Wingdings" pitchFamily="2" charset="2"/>
              <a:buChar char="v"/>
            </a:pPr>
            <a:r>
              <a:rPr lang="tr-TR" dirty="0" smtClean="0"/>
              <a:t>Okul ve sınıftaki tüm sosyal ve öğretimsel etkinliklere katılması </a:t>
            </a:r>
          </a:p>
          <a:p>
            <a:pPr>
              <a:buNone/>
            </a:pPr>
            <a:endParaRPr lang="tr-TR" dirty="0" smtClean="0"/>
          </a:p>
          <a:p>
            <a:pPr>
              <a:buFont typeface="Wingdings" pitchFamily="2" charset="2"/>
              <a:buChar char="v"/>
            </a:pPr>
            <a:r>
              <a:rPr lang="tr-TR" dirty="0" smtClean="0"/>
              <a:t>Akranlarıyla birlikte öğrenmesini </a:t>
            </a:r>
            <a:r>
              <a:rPr lang="tr-TR" dirty="0" smtClean="0"/>
              <a:t>içerir</a:t>
            </a:r>
            <a:r>
              <a:rPr lang="tr-TR" dirty="0" smtClean="0"/>
              <a:t>.</a:t>
            </a:r>
            <a:endParaRPr lang="tr-TR" dirty="0"/>
          </a:p>
        </p:txBody>
      </p:sp>
    </p:spTree>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196752"/>
            <a:ext cx="7467600" cy="4873752"/>
          </a:xfrm>
        </p:spPr>
        <p:txBody>
          <a:bodyPr/>
          <a:lstStyle/>
          <a:p>
            <a:pPr>
              <a:buNone/>
            </a:pPr>
            <a:r>
              <a:rPr lang="tr-TR" dirty="0" smtClean="0"/>
              <a:t>		Bir kaynaştırma öğrencisinin akranlarıyla etkileşiminin artması için sadece akranlarıyla aynı sınıfa konması yeterli olamamaktadır.</a:t>
            </a:r>
          </a:p>
          <a:p>
            <a:pPr>
              <a:buNone/>
            </a:pPr>
            <a:endParaRPr lang="tr-TR" dirty="0" smtClean="0"/>
          </a:p>
          <a:p>
            <a:pPr algn="ctr">
              <a:buNone/>
            </a:pPr>
            <a:r>
              <a:rPr lang="tr-TR" sz="3600" dirty="0" smtClean="0"/>
              <a:t>Bunun ne gibi olumsuz tarafları olabilir?</a:t>
            </a:r>
          </a:p>
          <a:p>
            <a:pPr algn="ctr">
              <a:buNone/>
            </a:pPr>
            <a:endParaRPr lang="tr-TR" sz="3600" dirty="0" smtClean="0"/>
          </a:p>
          <a:p>
            <a:pPr>
              <a:buNone/>
            </a:pPr>
            <a:endParaRPr lang="tr-TR" dirty="0"/>
          </a:p>
        </p:txBody>
      </p:sp>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59832" y="3933056"/>
            <a:ext cx="2818656" cy="864096"/>
          </a:xfrm>
        </p:spPr>
        <p:txBody>
          <a:bodyPr/>
          <a:lstStyle/>
          <a:p>
            <a:r>
              <a:rPr lang="tr-TR" b="1" dirty="0" smtClean="0">
                <a:solidFill>
                  <a:schemeClr val="tx1"/>
                </a:solidFill>
              </a:rPr>
              <a:t>kaynaştırma</a:t>
            </a:r>
            <a:endParaRPr lang="tr-TR" b="1" dirty="0">
              <a:solidFill>
                <a:schemeClr val="tx1"/>
              </a:solidFill>
            </a:endParaRPr>
          </a:p>
        </p:txBody>
      </p:sp>
      <p:sp>
        <p:nvSpPr>
          <p:cNvPr id="3" name="2 İçerik Yer Tutucusu"/>
          <p:cNvSpPr>
            <a:spLocks noGrp="1"/>
          </p:cNvSpPr>
          <p:nvPr>
            <p:ph sz="quarter" idx="1"/>
          </p:nvPr>
        </p:nvSpPr>
        <p:spPr>
          <a:xfrm>
            <a:off x="683568" y="3645024"/>
            <a:ext cx="2520280" cy="648072"/>
          </a:xfrm>
        </p:spPr>
        <p:txBody>
          <a:bodyPr>
            <a:noAutofit/>
          </a:bodyPr>
          <a:lstStyle/>
          <a:p>
            <a:pPr>
              <a:buNone/>
            </a:pPr>
            <a:r>
              <a:rPr lang="tr-TR" sz="2500" dirty="0" smtClean="0"/>
              <a:t>Uyum sağlama</a:t>
            </a:r>
            <a:endParaRPr lang="tr-TR" sz="2500" dirty="0"/>
          </a:p>
        </p:txBody>
      </p:sp>
      <p:sp>
        <p:nvSpPr>
          <p:cNvPr id="5" name="4 Sol Sağ Yukarı Ok"/>
          <p:cNvSpPr/>
          <p:nvPr/>
        </p:nvSpPr>
        <p:spPr>
          <a:xfrm>
            <a:off x="3203848" y="2420888"/>
            <a:ext cx="2160240" cy="1656184"/>
          </a:xfrm>
          <a:prstGeom prst="leftRightUpArrow">
            <a:avLst>
              <a:gd name="adj1" fmla="val 7441"/>
              <a:gd name="adj2" fmla="val 12229"/>
              <a:gd name="adj3" fmla="val 194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2 İçerik Yer Tutucusu"/>
          <p:cNvSpPr txBox="1">
            <a:spLocks/>
          </p:cNvSpPr>
          <p:nvPr/>
        </p:nvSpPr>
        <p:spPr>
          <a:xfrm>
            <a:off x="1187624" y="1700808"/>
            <a:ext cx="6120680" cy="648072"/>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tr-TR" sz="2500" dirty="0" smtClean="0"/>
              <a:t>Akranlarıyla etkileşim kurma</a:t>
            </a:r>
            <a:endParaRPr kumimoji="0" lang="tr-TR"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2 İçerik Yer Tutucusu"/>
          <p:cNvSpPr txBox="1">
            <a:spLocks/>
          </p:cNvSpPr>
          <p:nvPr/>
        </p:nvSpPr>
        <p:spPr>
          <a:xfrm>
            <a:off x="5508104" y="3645024"/>
            <a:ext cx="2880320" cy="648072"/>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tr-TR" sz="2500" dirty="0" smtClean="0"/>
              <a:t>Birlikte öğrenme</a:t>
            </a:r>
            <a:endParaRPr kumimoji="0" lang="tr-TR" sz="2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548680"/>
            <a:ext cx="8064896" cy="5853264"/>
          </a:xfrm>
        </p:spPr>
        <p:txBody>
          <a:bodyPr/>
          <a:lstStyle/>
          <a:p>
            <a:pPr>
              <a:buNone/>
            </a:pPr>
            <a:r>
              <a:rPr lang="tr-TR" dirty="0" smtClean="0"/>
              <a:t>		Gerçekten kaynaştırma öğrencileri akranlarıyla aynı ortamda bulunmaları kabul görmeleri anlamına gelmemektedir.</a:t>
            </a:r>
          </a:p>
          <a:p>
            <a:pPr>
              <a:buNone/>
            </a:pPr>
            <a:endParaRPr lang="tr-TR" dirty="0" smtClean="0"/>
          </a:p>
          <a:p>
            <a:pPr>
              <a:buNone/>
            </a:pPr>
            <a:r>
              <a:rPr lang="tr-TR" dirty="0" smtClean="0"/>
              <a:t>		Bu nedenle öğrencilerin sosyal  kabullerini etkileyen faktörleri bilmek,</a:t>
            </a:r>
          </a:p>
          <a:p>
            <a:pPr>
              <a:buNone/>
            </a:pPr>
            <a:r>
              <a:rPr lang="tr-TR" dirty="0" smtClean="0"/>
              <a:t>		Öğrencilerin arkadaşları tarafından kabul edilmesine yardımcı olmak </a:t>
            </a:r>
          </a:p>
          <a:p>
            <a:pPr>
              <a:buNone/>
            </a:pPr>
            <a:r>
              <a:rPr lang="tr-TR" dirty="0" smtClean="0"/>
              <a:t>		Tüm öğrencilerin birbirleriyle etkileşimi arttırarak öğrenmelerini sağlayacak düzenlemeleri yapmak gerekir.</a:t>
            </a:r>
            <a:endParaRPr lang="tr-TR" dirty="0"/>
          </a:p>
        </p:txBody>
      </p:sp>
      <p:sp>
        <p:nvSpPr>
          <p:cNvPr id="4" name="3 Çentikli Sağ Ok"/>
          <p:cNvSpPr/>
          <p:nvPr/>
        </p:nvSpPr>
        <p:spPr>
          <a:xfrm>
            <a:off x="899592" y="2276872"/>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Çentikli Sağ Ok"/>
          <p:cNvSpPr/>
          <p:nvPr/>
        </p:nvSpPr>
        <p:spPr>
          <a:xfrm>
            <a:off x="899592" y="2996952"/>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Çentikli Sağ Ok"/>
          <p:cNvSpPr/>
          <p:nvPr/>
        </p:nvSpPr>
        <p:spPr>
          <a:xfrm>
            <a:off x="899592" y="3861048"/>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1052736"/>
            <a:ext cx="7776864" cy="4873752"/>
          </a:xfrm>
        </p:spPr>
        <p:txBody>
          <a:bodyPr>
            <a:normAutofit lnSpcReduction="10000"/>
          </a:bodyPr>
          <a:lstStyle/>
          <a:p>
            <a:pPr>
              <a:buNone/>
            </a:pPr>
            <a:r>
              <a:rPr lang="tr-TR" sz="2800" dirty="0" smtClean="0"/>
              <a:t>		</a:t>
            </a:r>
            <a:r>
              <a:rPr lang="tr-TR" sz="2800" b="1" dirty="0" smtClean="0"/>
              <a:t>Özel gereksinimli öğrencilerin sosyal kabulünü etkileyen faktörler;</a:t>
            </a:r>
          </a:p>
          <a:p>
            <a:pPr>
              <a:buNone/>
            </a:pPr>
            <a:endParaRPr lang="tr-TR" sz="2800" dirty="0" smtClean="0"/>
          </a:p>
          <a:p>
            <a:pPr marL="514350" indent="-514350">
              <a:buFont typeface="+mj-lt"/>
              <a:buAutoNum type="alphaUcPeriod"/>
            </a:pPr>
            <a:r>
              <a:rPr lang="tr-TR" sz="2800" dirty="0" smtClean="0"/>
              <a:t>Öğrenciye yönelik tutum ve davranışlar.</a:t>
            </a:r>
          </a:p>
          <a:p>
            <a:pPr marL="457200" indent="-457200">
              <a:buAutoNum type="alphaUcPeriod"/>
            </a:pPr>
            <a:endParaRPr lang="tr-TR" sz="2800" dirty="0" smtClean="0"/>
          </a:p>
          <a:p>
            <a:pPr marL="457200" indent="-457200">
              <a:buAutoNum type="alphaUcPeriod"/>
            </a:pPr>
            <a:r>
              <a:rPr lang="tr-TR" sz="2800" dirty="0" smtClean="0"/>
              <a:t>Öğrencinin akranlarına göre akademik becerilerinin az olması, sosyal becerilerin yetersizliği ve olumsuz/problem davranışlar sergilemesi.</a:t>
            </a:r>
          </a:p>
          <a:p>
            <a:pPr marL="457200" indent="-457200">
              <a:buAutoNum type="alphaUcPeriod"/>
            </a:pPr>
            <a:endParaRPr lang="tr-TR" sz="2800" dirty="0" smtClean="0"/>
          </a:p>
          <a:p>
            <a:pPr marL="457200" indent="-457200">
              <a:buAutoNum type="alphaUcPeriod"/>
            </a:pPr>
            <a:r>
              <a:rPr lang="tr-TR" sz="2800" dirty="0" smtClean="0"/>
              <a:t>Olumlu istendik becerilerin öğretimi</a:t>
            </a:r>
            <a:endParaRPr lang="tr-TR" sz="2800" dirty="0"/>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412776"/>
            <a:ext cx="7467600" cy="4873752"/>
          </a:xfrm>
        </p:spPr>
        <p:txBody>
          <a:bodyPr/>
          <a:lstStyle/>
          <a:p>
            <a:pPr>
              <a:buNone/>
            </a:pPr>
            <a:r>
              <a:rPr lang="tr-TR" sz="2800" b="1" dirty="0" smtClean="0">
                <a:solidFill>
                  <a:schemeClr val="accent1">
                    <a:lumMod val="75000"/>
                  </a:schemeClr>
                </a:solidFill>
              </a:rPr>
              <a:t>A) </a:t>
            </a:r>
            <a:r>
              <a:rPr lang="tr-TR" dirty="0" smtClean="0"/>
              <a:t>Öğrenciye Yönelik Tutum Ve Davranışlar</a:t>
            </a:r>
          </a:p>
          <a:p>
            <a:pPr>
              <a:buNone/>
            </a:pPr>
            <a:endParaRPr lang="tr-TR" dirty="0" smtClean="0"/>
          </a:p>
          <a:p>
            <a:pPr>
              <a:buFont typeface="Wingdings" pitchFamily="2" charset="2"/>
              <a:buChar char="ü"/>
            </a:pPr>
            <a:r>
              <a:rPr lang="tr-TR" dirty="0" smtClean="0"/>
              <a:t>Öğretmenin; öğrencinin özelliklerini bilmemeleri</a:t>
            </a:r>
          </a:p>
          <a:p>
            <a:pPr>
              <a:buFont typeface="Wingdings" pitchFamily="2" charset="2"/>
              <a:buChar char="ü"/>
            </a:pPr>
            <a:r>
              <a:rPr lang="tr-TR" dirty="0" smtClean="0"/>
              <a:t>Öğretim yapmak için yetersiz hissetmeleri</a:t>
            </a:r>
          </a:p>
          <a:p>
            <a:pPr>
              <a:buFont typeface="Wingdings" pitchFamily="2" charset="2"/>
              <a:buChar char="ü"/>
            </a:pPr>
            <a:r>
              <a:rPr lang="tr-TR" dirty="0" smtClean="0"/>
              <a:t>Öğretimde uyarlama ve değişiklikler yapmak istememeleri sonucu gelişen tutumlar öğrencileri de öğretmenleriyle aynı şekilde düşünmelerine neden olmaktadır. </a:t>
            </a:r>
          </a:p>
          <a:p>
            <a:pPr>
              <a:buNone/>
            </a:pPr>
            <a:endParaRPr lang="tr-TR" dirty="0"/>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75240" cy="1143000"/>
          </a:xfrm>
        </p:spPr>
        <p:txBody>
          <a:bodyPr>
            <a:noAutofit/>
          </a:bodyPr>
          <a:lstStyle/>
          <a:p>
            <a:r>
              <a:rPr lang="tr-TR" sz="3500" dirty="0" smtClean="0">
                <a:solidFill>
                  <a:schemeClr val="tx1">
                    <a:lumMod val="95000"/>
                    <a:lumOff val="5000"/>
                  </a:schemeClr>
                </a:solidFill>
              </a:rPr>
              <a:t>Bir sınıf öğretmeni ne yapabilir?</a:t>
            </a:r>
            <a:endParaRPr lang="tr-TR" sz="3500" dirty="0">
              <a:solidFill>
                <a:schemeClr val="tx1">
                  <a:lumMod val="95000"/>
                  <a:lumOff val="5000"/>
                </a:schemeClr>
              </a:solidFill>
            </a:endParaRPr>
          </a:p>
        </p:txBody>
      </p:sp>
      <p:sp>
        <p:nvSpPr>
          <p:cNvPr id="3" name="2 İçerik Yer Tutucusu"/>
          <p:cNvSpPr>
            <a:spLocks noGrp="1"/>
          </p:cNvSpPr>
          <p:nvPr>
            <p:ph sz="quarter" idx="1"/>
          </p:nvPr>
        </p:nvSpPr>
        <p:spPr>
          <a:xfrm>
            <a:off x="683568" y="1628800"/>
            <a:ext cx="7467600" cy="4873752"/>
          </a:xfrm>
        </p:spPr>
        <p:txBody>
          <a:bodyPr/>
          <a:lstStyle/>
          <a:p>
            <a:r>
              <a:rPr lang="tr-TR" dirty="0" smtClean="0"/>
              <a:t>Sınıftaki tüm öğrencilerin yararlanabilecekleri bir öğretim ortamı oluşturabilir.</a:t>
            </a:r>
          </a:p>
          <a:p>
            <a:endParaRPr lang="tr-TR" dirty="0" smtClean="0"/>
          </a:p>
          <a:p>
            <a:r>
              <a:rPr lang="tr-TR" dirty="0" smtClean="0"/>
              <a:t>Öğretimde bütün öğrencilerin aktif katılmalarını sağlayabilir.</a:t>
            </a:r>
          </a:p>
          <a:p>
            <a:endParaRPr lang="tr-TR" dirty="0" smtClean="0"/>
          </a:p>
          <a:p>
            <a:r>
              <a:rPr lang="tr-TR" dirty="0" smtClean="0"/>
              <a:t>Her çocuğun kendi hızında öğrenmesini sağlayabilir.</a:t>
            </a:r>
          </a:p>
          <a:p>
            <a:endParaRPr lang="tr-TR" dirty="0" smtClean="0"/>
          </a:p>
          <a:p>
            <a:endParaRPr lang="tr-TR" dirty="0" smtClean="0"/>
          </a:p>
          <a:p>
            <a:endParaRPr lang="tr-TR" dirty="0" smtClean="0"/>
          </a:p>
          <a:p>
            <a:endParaRPr lang="tr-TR" dirty="0"/>
          </a:p>
        </p:txBody>
      </p:sp>
    </p:spTree>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TotalTime>
  <Words>274</Words>
  <Application>Microsoft Office PowerPoint</Application>
  <PresentationFormat>Ekran Gösterisi (4:3)</PresentationFormat>
  <Paragraphs>70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Cumba</vt:lpstr>
      <vt:lpstr>SOSYAL KABUL   SINIF İÇİ ETKİLEŞİMİN ARTTIRILMASI</vt:lpstr>
      <vt:lpstr>Slayt 2</vt:lpstr>
      <vt:lpstr>Sosyal bütünleşme başka bir ifadeyle; </vt:lpstr>
      <vt:lpstr>Slayt 4</vt:lpstr>
      <vt:lpstr>kaynaştırma</vt:lpstr>
      <vt:lpstr>Slayt 6</vt:lpstr>
      <vt:lpstr>Slayt 7</vt:lpstr>
      <vt:lpstr>Slayt 8</vt:lpstr>
      <vt:lpstr>Bir sınıf öğretmeni ne yapabilir?</vt:lpstr>
      <vt:lpstr>Slayt 10</vt:lpstr>
      <vt:lpstr>Öğrencinin akranlarına göre akademik becerilerinin az olması, sosyal becerilerin yetersizliği ve olumsuz/problem davranışlar sergilemesi</vt:lpstr>
      <vt:lpstr>Slayt 12</vt:lpstr>
      <vt:lpstr>Slayt 13</vt:lpstr>
      <vt:lpstr>Öğretmenin tüm öğrencilerin öğretmeni olduğunu göstermesi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KABUL   SINIF İÇİ ETKİLEŞİMİN ARTTIRILMASI</dc:title>
  <dc:creator>Admin</dc:creator>
  <cp:lastModifiedBy>fatma</cp:lastModifiedBy>
  <cp:revision>6</cp:revision>
  <dcterms:created xsi:type="dcterms:W3CDTF">2013-03-28T21:32:58Z</dcterms:created>
  <dcterms:modified xsi:type="dcterms:W3CDTF">2017-02-28T06:50:06Z</dcterms:modified>
</cp:coreProperties>
</file>