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0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6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3720DD-5B6D-40BF-8493-A6B52D484E6B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88" y="2289175"/>
            <a:ext cx="78708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7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805014" cy="450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82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94984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48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150196" cy="42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47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5400" dirty="0" smtClean="0"/>
              <a:t>ZEKA , BAŞARI VE ETKİLİ DERS ÇALIŞMA</a:t>
            </a:r>
            <a:endParaRPr lang="tr-TR" sz="5400" dirty="0"/>
          </a:p>
        </p:txBody>
      </p:sp>
      <p:pic>
        <p:nvPicPr>
          <p:cNvPr id="1028" name="Picture 4" descr="C:\Users\WINDOWS 7\AppData\Local\Microsoft\Windows\Temporary Internet Files\Content.IE5\2DIMG5LC\MC9002296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1785823" cy="17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5942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ZEKANIN BAŞARI ÜZERİNDEKİ ETKİLERİ NELERDİR ?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BAŞARILI OLMAK İÇİN SADECE ZEKA YETERLİ MİDİR ?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BAŞARIDA ÇALIŞMANIN ÖNEMİ NEDİR ?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NASIL DERS ÇALIŞMALI ?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8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4868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 smtClean="0"/>
              <a:t>ZEKA VE BAŞARI</a:t>
            </a:r>
          </a:p>
          <a:p>
            <a:pPr marL="0" indent="0">
              <a:buNone/>
            </a:pPr>
            <a:r>
              <a:rPr lang="tr-TR" dirty="0" smtClean="0"/>
              <a:t>Okul hayatında </a:t>
            </a:r>
            <a:r>
              <a:rPr lang="tr-TR" dirty="0"/>
              <a:t>başarısız öğrenciler için ilk akla gelen neden, başarılı olmak için zekalarının yeterli olup olmadığıdır. </a:t>
            </a:r>
            <a:r>
              <a:rPr lang="tr-TR" dirty="0" smtClean="0"/>
              <a:t>Fakat  </a:t>
            </a:r>
            <a:r>
              <a:rPr lang="tr-TR" dirty="0"/>
              <a:t>ilkokulu </a:t>
            </a:r>
            <a:r>
              <a:rPr lang="tr-TR" dirty="0" smtClean="0"/>
              <a:t>başarılı </a:t>
            </a:r>
            <a:r>
              <a:rPr lang="tr-TR" dirty="0"/>
              <a:t>bir şekilde bitirmeye yeten zeka, orta öğrenim, hatta </a:t>
            </a:r>
            <a:r>
              <a:rPr lang="tr-TR" dirty="0" smtClean="0"/>
              <a:t>bazen yüksek </a:t>
            </a:r>
            <a:r>
              <a:rPr lang="tr-TR" dirty="0"/>
              <a:t>öğrenim için bile yeterlidir. Okulda başarısızlık, zeka faktöründen çok, çocuğun sosyal ve çevresel etkileşimleri ile eğitimsel faktörlerden kaynaklanmaktadır.</a:t>
            </a:r>
            <a:endParaRPr lang="tr-TR" dirty="0" smtClean="0"/>
          </a:p>
        </p:txBody>
      </p:sp>
      <p:pic>
        <p:nvPicPr>
          <p:cNvPr id="2050" name="Picture 2" descr="C:\Users\WINDOWS 7\AppData\Local\Microsoft\Windows\Temporary Internet Files\Content.IE5\783XJME1\MC9000711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2880319" cy="20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91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 smtClean="0"/>
              <a:t>BAŞARILI </a:t>
            </a:r>
            <a:r>
              <a:rPr lang="tr-TR" b="1" i="1" dirty="0"/>
              <a:t>OLMAK İÇİN SADECE ZEKA YETERLİ MİDİR </a:t>
            </a:r>
            <a:r>
              <a:rPr lang="tr-TR" b="1" i="1" dirty="0" smtClean="0"/>
              <a:t>?</a:t>
            </a:r>
          </a:p>
          <a:p>
            <a:pPr marL="0" indent="0">
              <a:buNone/>
            </a:pPr>
            <a:r>
              <a:rPr lang="tr-TR" dirty="0"/>
              <a:t>A</a:t>
            </a:r>
            <a:r>
              <a:rPr lang="tr-TR" dirty="0" smtClean="0"/>
              <a:t>slında zekaya  işlerlik </a:t>
            </a:r>
            <a:r>
              <a:rPr lang="tr-TR" dirty="0"/>
              <a:t>kazandıracak olan, çevredeki etkileşimlerdir. Öğrenilen yeni kavramları yeni durumlara uygulayabilmek, yani zekaya </a:t>
            </a:r>
            <a:r>
              <a:rPr lang="tr-TR" dirty="0" smtClean="0"/>
              <a:t>işlevsellik </a:t>
            </a:r>
            <a:r>
              <a:rPr lang="tr-TR" dirty="0"/>
              <a:t>kazandırabilmek için sürekli işleme ve eğitime ihtiyaç vardır. E</a:t>
            </a:r>
            <a:r>
              <a:rPr lang="tr-TR" dirty="0" smtClean="0"/>
              <a:t>ğitim eksikliği, düzensiz çalışma , </a:t>
            </a:r>
            <a:r>
              <a:rPr lang="tr-TR" dirty="0"/>
              <a:t>ekonomik ve coğrafi nedenler, zeka potansiyelinin gelişmesini engelleyerek, zekaya yeterli düzeyin altında bir görünüm </a:t>
            </a:r>
            <a:r>
              <a:rPr lang="tr-TR" dirty="0" smtClean="0"/>
              <a:t>verebilir bu da beraberinde başarısızlığı getirebilir.</a:t>
            </a:r>
            <a:endParaRPr lang="tr-TR" dirty="0"/>
          </a:p>
        </p:txBody>
      </p:sp>
      <p:pic>
        <p:nvPicPr>
          <p:cNvPr id="3079" name="Picture 7" descr="C:\Users\WINDOWS 7\AppData\Local\Microsoft\Windows\Temporary Internet Files\Content.IE5\AVG5WD9U\MC9000551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9807"/>
            <a:ext cx="2087339" cy="17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7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Kişinin </a:t>
            </a:r>
            <a:r>
              <a:rPr lang="tr-TR" dirty="0"/>
              <a:t>okuldaki başarısını birçok faktör belirleyebilir: </a:t>
            </a:r>
          </a:p>
          <a:p>
            <a:pPr marL="0" indent="0">
              <a:buNone/>
            </a:pPr>
            <a:r>
              <a:rPr lang="tr-TR" dirty="0" smtClean="0"/>
              <a:t>-Geleneksel zekâ</a:t>
            </a:r>
          </a:p>
          <a:p>
            <a:pPr marL="0" indent="0">
              <a:buNone/>
            </a:pPr>
            <a:r>
              <a:rPr lang="tr-TR" dirty="0" smtClean="0"/>
              <a:t>-Sosyal beceriler</a:t>
            </a:r>
          </a:p>
          <a:p>
            <a:pPr marL="0" indent="0">
              <a:buNone/>
            </a:pPr>
            <a:r>
              <a:rPr lang="tr-TR" dirty="0" smtClean="0"/>
              <a:t>-Aile faktörü</a:t>
            </a:r>
          </a:p>
          <a:p>
            <a:pPr marL="0" indent="0">
              <a:buNone/>
            </a:pPr>
            <a:r>
              <a:rPr lang="tr-TR" dirty="0" smtClean="0"/>
              <a:t>-Arkadaş ilişkileri</a:t>
            </a:r>
          </a:p>
          <a:p>
            <a:pPr marL="0" indent="0">
              <a:buNone/>
            </a:pPr>
            <a:r>
              <a:rPr lang="tr-TR" dirty="0" smtClean="0"/>
              <a:t>-Sosyal aktivitelerde yer alma</a:t>
            </a:r>
          </a:p>
          <a:p>
            <a:pPr marL="0" indent="0">
              <a:buNone/>
            </a:pPr>
            <a:r>
              <a:rPr lang="tr-TR" dirty="0" smtClean="0"/>
              <a:t>-Benlik algısı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Birçok </a:t>
            </a:r>
            <a:r>
              <a:rPr lang="tr-TR" dirty="0"/>
              <a:t>araştırma zekâ ile okul başarısını ilişkili bulmaktadır, ancak daha uzun vadede yapılan incelemelerde yüksek zekânın başarıyı her zaman getirmediği görülmektedir. Bu noktada saydığımız diğer faktörlerin işin içinde olduğunu düşünebiliriz. </a:t>
            </a:r>
          </a:p>
        </p:txBody>
      </p:sp>
      <p:pic>
        <p:nvPicPr>
          <p:cNvPr id="4099" name="Picture 3" descr="C:\Users\WINDOWS 7\AppData\Local\Microsoft\Windows\Temporary Internet Files\Content.IE5\2DIMG5LC\MC9002332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426329" cy="23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8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/>
              <a:t>BAŞARIDA ÇALIŞMANIN ÖNEMİ NEDİR </a:t>
            </a:r>
            <a:r>
              <a:rPr lang="tr-TR" b="1" i="1" dirty="0" smtClean="0"/>
              <a:t>?</a:t>
            </a:r>
          </a:p>
          <a:p>
            <a:pPr marL="0" indent="0">
              <a:buNone/>
            </a:pPr>
            <a:r>
              <a:rPr lang="tr-TR" dirty="0" smtClean="0"/>
              <a:t>Başarıda  çalışmanın önemi kesinlikle yadsınamaz. Ancak başarılı olabilmek için kişinin kendisini, yeteneklerini , potansiyelini iyi bilmesi , ve ayakları yere sağlam basan  hedefler seçmesi gerekir. Başarısını şansa bırakmış ve  mücadeleden kaçan kişilerin başarıya ulaşması beklenemez. Başarmak isteyenler kendi şanslarını kendileri yaratır.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691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/>
              <a:t>Edison’a Başarısını </a:t>
            </a:r>
            <a:r>
              <a:rPr lang="tr-TR" sz="3600" b="1" dirty="0"/>
              <a:t>N</a:t>
            </a:r>
            <a:r>
              <a:rPr lang="tr-TR" sz="3600" b="1" dirty="0" smtClean="0"/>
              <a:t>eye </a:t>
            </a:r>
            <a:r>
              <a:rPr lang="tr-TR" sz="3600" b="1" dirty="0"/>
              <a:t>B</a:t>
            </a:r>
            <a:r>
              <a:rPr lang="tr-TR" sz="3600" b="1" dirty="0" smtClean="0"/>
              <a:t>orçlu </a:t>
            </a:r>
            <a:r>
              <a:rPr lang="tr-TR" sz="3600" b="1" dirty="0"/>
              <a:t>O</a:t>
            </a:r>
            <a:r>
              <a:rPr lang="tr-TR" sz="3600" b="1" dirty="0" smtClean="0"/>
              <a:t>lduğunu </a:t>
            </a:r>
            <a:r>
              <a:rPr lang="tr-TR" sz="3600" b="1" dirty="0"/>
              <a:t>S</a:t>
            </a:r>
            <a:r>
              <a:rPr lang="tr-TR" sz="3600" b="1" dirty="0" smtClean="0"/>
              <a:t>orduklarında </a:t>
            </a:r>
            <a:r>
              <a:rPr lang="tr-TR" sz="3600" b="1" dirty="0"/>
              <a:t>B</a:t>
            </a:r>
            <a:r>
              <a:rPr lang="tr-TR" sz="3600" b="1" dirty="0" smtClean="0"/>
              <a:t>unun % 5’inin Zeka, % 25’inin İse </a:t>
            </a:r>
            <a:r>
              <a:rPr lang="tr-TR" sz="3600" b="1" dirty="0"/>
              <a:t>Ç</a:t>
            </a:r>
            <a:r>
              <a:rPr lang="tr-TR" sz="3600" b="1" dirty="0" smtClean="0"/>
              <a:t>alışmak </a:t>
            </a:r>
            <a:r>
              <a:rPr lang="tr-TR" sz="3600" b="1" dirty="0"/>
              <a:t>O</a:t>
            </a:r>
            <a:r>
              <a:rPr lang="tr-TR" sz="3600" b="1" dirty="0" smtClean="0"/>
              <a:t>lduğunu </a:t>
            </a:r>
            <a:r>
              <a:rPr lang="tr-TR" sz="3600" b="1" dirty="0"/>
              <a:t>S</a:t>
            </a:r>
            <a:r>
              <a:rPr lang="tr-TR" sz="3600" b="1" dirty="0" smtClean="0"/>
              <a:t>öylüyor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319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0100" y="692696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 smtClean="0"/>
              <a:t>NASIL DERS ÇALIŞMALI</a:t>
            </a:r>
          </a:p>
          <a:p>
            <a:pPr marL="0" indent="0">
              <a:buNone/>
            </a:pPr>
            <a:r>
              <a:rPr lang="tr-TR" dirty="0" smtClean="0"/>
              <a:t>-Planlı Çalışılmalı</a:t>
            </a:r>
          </a:p>
          <a:p>
            <a:pPr marL="0" indent="0">
              <a:buNone/>
            </a:pPr>
            <a:r>
              <a:rPr lang="tr-TR" dirty="0" smtClean="0"/>
              <a:t>-Düzenli ve İstikrarlı Olunmalı</a:t>
            </a:r>
          </a:p>
          <a:p>
            <a:pPr marL="0" indent="0">
              <a:buNone/>
            </a:pPr>
            <a:r>
              <a:rPr lang="tr-TR" dirty="0" smtClean="0"/>
              <a:t>-Yatarak , Uzanarak Ders Çalışılmamalı</a:t>
            </a:r>
          </a:p>
          <a:p>
            <a:pPr marL="0" indent="0">
              <a:buNone/>
            </a:pPr>
            <a:r>
              <a:rPr lang="tr-TR" dirty="0" smtClean="0"/>
              <a:t>-Başarı Amaçları Devamlı Hatırlanmalı</a:t>
            </a:r>
          </a:p>
          <a:p>
            <a:pPr marL="0" indent="0">
              <a:buNone/>
            </a:pPr>
            <a:r>
              <a:rPr lang="tr-TR" dirty="0" smtClean="0"/>
              <a:t>-Kararlı Olunmalı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3314" name="Picture 2" descr="C:\Users\WINDOWS 7\AppData\Local\Microsoft\Windows\Temporary Internet Files\Content.IE5\AVG5WD9U\MP9004395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72008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7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</TotalTime>
  <Words>306</Words>
  <Application>Microsoft Office PowerPoint</Application>
  <PresentationFormat>Ekran Gösterisi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NewsPrint</vt:lpstr>
      <vt:lpstr>Slayt 1</vt:lpstr>
      <vt:lpstr>ZEKA , BAŞARI VE ETKİLİ DERS ÇALIŞMA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ZEKA , BAŞARI VE ETKİLİ DERS ÇALIŞMA</dc:title>
  <dc:creator>WINDOWS 7</dc:creator>
  <cp:lastModifiedBy>fatma</cp:lastModifiedBy>
  <cp:revision>7</cp:revision>
  <dcterms:created xsi:type="dcterms:W3CDTF">2012-11-23T20:46:12Z</dcterms:created>
  <dcterms:modified xsi:type="dcterms:W3CDTF">2017-02-28T07:17:19Z</dcterms:modified>
</cp:coreProperties>
</file>